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5"/>
    <p:sldMasterId id="2147483709" r:id="rId6"/>
    <p:sldMasterId id="2147483710" r:id="rId7"/>
    <p:sldMasterId id="2147483723" r:id="rId8"/>
  </p:sldMasterIdLst>
  <p:notesMasterIdLst>
    <p:notesMasterId r:id="rId35"/>
  </p:notesMasterIdLst>
  <p:handoutMasterIdLst>
    <p:handoutMasterId r:id="rId36"/>
  </p:handoutMasterIdLst>
  <p:sldIdLst>
    <p:sldId id="350" r:id="rId9"/>
    <p:sldId id="352" r:id="rId10"/>
    <p:sldId id="257" r:id="rId11"/>
    <p:sldId id="331" r:id="rId12"/>
    <p:sldId id="330" r:id="rId13"/>
    <p:sldId id="333" r:id="rId14"/>
    <p:sldId id="312" r:id="rId15"/>
    <p:sldId id="353" r:id="rId16"/>
    <p:sldId id="335" r:id="rId17"/>
    <p:sldId id="354" r:id="rId18"/>
    <p:sldId id="314" r:id="rId19"/>
    <p:sldId id="315" r:id="rId20"/>
    <p:sldId id="358" r:id="rId21"/>
    <p:sldId id="337" r:id="rId22"/>
    <p:sldId id="338" r:id="rId23"/>
    <p:sldId id="317" r:id="rId24"/>
    <p:sldId id="318" r:id="rId25"/>
    <p:sldId id="320" r:id="rId26"/>
    <p:sldId id="322" r:id="rId27"/>
    <p:sldId id="324" r:id="rId28"/>
    <p:sldId id="357" r:id="rId29"/>
    <p:sldId id="356" r:id="rId30"/>
    <p:sldId id="329" r:id="rId31"/>
    <p:sldId id="359" r:id="rId32"/>
    <p:sldId id="360" r:id="rId33"/>
    <p:sldId id="346" r:id="rId34"/>
  </p:sldIdLst>
  <p:sldSz cx="11315700" cy="8001000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2">
          <p15:clr>
            <a:srgbClr val="A4A3A4"/>
          </p15:clr>
        </p15:guide>
        <p15:guide id="2" pos="33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0000"/>
    <a:srgbClr val="EBEF3D"/>
    <a:srgbClr val="F0F076"/>
    <a:srgbClr val="948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8058" autoAdjust="0"/>
  </p:normalViewPr>
  <p:slideViewPr>
    <p:cSldViewPr>
      <p:cViewPr varScale="1">
        <p:scale>
          <a:sx n="69" d="100"/>
          <a:sy n="69" d="100"/>
        </p:scale>
        <p:origin x="36" y="114"/>
      </p:cViewPr>
      <p:guideLst>
        <p:guide orient="horz" pos="4272"/>
        <p:guide pos="3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1800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3E916-1A4E-4803-81BA-25A11D222467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F8F4B-DBF8-4C66-8AEF-D5677C03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22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8AD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8AD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6763" y="744538"/>
            <a:ext cx="52641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8AD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8AD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8AD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79A006-BE55-4634-A43F-F873BB36E42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933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9A006-BE55-4634-A43F-F873BB36E429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919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9A006-BE55-4634-A43F-F873BB36E429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952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EB613848-96EE-455B-9292-BD09A4CCC31E}" type="slidenum">
              <a:rPr lang="fr-FR" sz="1200" smtClean="0"/>
              <a:pPr/>
              <a:t>11</a:t>
            </a:fld>
            <a:endParaRPr lang="fr-FR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9FAB448F-1A5A-4BBD-8AA1-E06057833715}" type="slidenum">
              <a:rPr lang="fr-FR" sz="1200" smtClean="0"/>
              <a:pPr/>
              <a:t>12</a:t>
            </a:fld>
            <a:endParaRPr lang="fr-FR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9FAB448F-1A5A-4BBD-8AA1-E06057833715}" type="slidenum">
              <a:rPr lang="fr-FR" sz="1200" smtClean="0"/>
              <a:pPr/>
              <a:t>13</a:t>
            </a:fld>
            <a:endParaRPr lang="fr-FR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BB318BAC-3C4C-4470-9C4D-B9AD1F2AD26C}" type="slidenum">
              <a:rPr lang="fr-FR" sz="1200" smtClean="0"/>
              <a:pPr/>
              <a:t>14</a:t>
            </a:fld>
            <a:endParaRPr lang="fr-FR" sz="1200"/>
          </a:p>
        </p:txBody>
      </p:sp>
      <p:sp>
        <p:nvSpPr>
          <p:cNvPr id="614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ABA79347-C425-470C-B01B-FF2134CFABB0}" type="slidenum">
              <a:rPr lang="fr-FR" sz="1200" smtClean="0"/>
              <a:pPr/>
              <a:t>15</a:t>
            </a:fld>
            <a:endParaRPr lang="fr-FR" sz="1200"/>
          </a:p>
        </p:txBody>
      </p:sp>
      <p:sp>
        <p:nvSpPr>
          <p:cNvPr id="624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83C442AA-2911-423E-AE9E-E8D78AD60CE3}" type="slidenum">
              <a:rPr lang="fr-FR" sz="1200" smtClean="0"/>
              <a:pPr/>
              <a:t>16</a:t>
            </a:fld>
            <a:endParaRPr lang="fr-FR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E535123C-CD30-423D-A755-7D6AC453C417}" type="slidenum">
              <a:rPr lang="fr-FR" sz="1200" smtClean="0"/>
              <a:pPr/>
              <a:t>17</a:t>
            </a:fld>
            <a:endParaRPr lang="fr-FR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5F269D3E-0716-4C73-9196-9C23773C4CA9}" type="slidenum">
              <a:rPr lang="fr-FR" sz="1200" smtClean="0"/>
              <a:pPr/>
              <a:t>18</a:t>
            </a:fld>
            <a:endParaRPr lang="fr-FR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83C51190-4DA5-4CC0-A15B-DB3F4F4FEF56}" type="slidenum">
              <a:rPr lang="fr-FR" sz="1200" smtClean="0"/>
              <a:pPr/>
              <a:t>19</a:t>
            </a:fld>
            <a:endParaRPr lang="fr-FR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9A006-BE55-4634-A43F-F873BB36E429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7991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75FBC273-576B-4FD2-A7E8-52CF4891B538}" type="slidenum">
              <a:rPr lang="fr-FR" sz="1200" smtClean="0"/>
              <a:pPr/>
              <a:t>20</a:t>
            </a:fld>
            <a:endParaRPr lang="fr-FR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B6E5868D-C7A9-421A-929E-7488C1E1B0CE}" type="slidenum">
              <a:rPr lang="fr-FR" sz="1200" smtClean="0"/>
              <a:pPr/>
              <a:t>21</a:t>
            </a:fld>
            <a:endParaRPr lang="fr-FR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747C7757-412E-4DDA-BD85-D62A6440D1DB}" type="slidenum">
              <a:rPr lang="fr-FR" sz="1200" smtClean="0"/>
              <a:pPr/>
              <a:t>22</a:t>
            </a:fld>
            <a:endParaRPr lang="fr-FR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747C7757-412E-4DDA-BD85-D62A6440D1DB}" type="slidenum">
              <a:rPr lang="fr-FR" sz="1200" smtClean="0"/>
              <a:pPr/>
              <a:t>23</a:t>
            </a:fld>
            <a:endParaRPr lang="fr-FR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9A006-BE55-4634-A43F-F873BB36E429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1913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9A006-BE55-4634-A43F-F873BB36E429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3704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75807A97-0D98-4CBA-A97A-0F01EA6D294B}" type="slidenum">
              <a:rPr lang="fr-FR" sz="1200" smtClean="0"/>
              <a:pPr/>
              <a:t>26</a:t>
            </a:fld>
            <a:endParaRPr lang="fr-FR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E66CEBFE-9FE1-4536-8498-9F38A4EAE216}" type="slidenum">
              <a:rPr lang="fr-FR" sz="1200" smtClean="0"/>
              <a:pPr/>
              <a:t>3</a:t>
            </a:fld>
            <a:endParaRPr lang="fr-FR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18806844-7714-4021-9DB0-8770FD9A90F2}" type="slidenum">
              <a:rPr lang="fr-FR" sz="1200" smtClean="0"/>
              <a:pPr/>
              <a:t>4</a:t>
            </a:fld>
            <a:endParaRPr lang="fr-FR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D60F37B7-417A-409F-AB4A-721D286A8021}" type="slidenum">
              <a:rPr lang="fr-FR" sz="1200" smtClean="0"/>
              <a:pPr/>
              <a:t>5</a:t>
            </a:fld>
            <a:endParaRPr lang="fr-FR" sz="1200"/>
          </a:p>
        </p:txBody>
      </p:sp>
      <p:sp>
        <p:nvSpPr>
          <p:cNvPr id="532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F0B22F3B-3DD6-4840-A40D-854FE415054F}" type="slidenum">
              <a:rPr lang="fr-FR" sz="1200" smtClean="0"/>
              <a:pPr/>
              <a:t>6</a:t>
            </a:fld>
            <a:endParaRPr lang="fr-FR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62B14DF9-AC56-4953-B522-E5E9BB269032}" type="slidenum">
              <a:rPr lang="fr-FR" sz="1200" smtClean="0"/>
              <a:pPr/>
              <a:t>7</a:t>
            </a:fld>
            <a:endParaRPr lang="fr-FR" sz="1200"/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9A006-BE55-4634-A43F-F873BB36E429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328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8D0BD755-0DFE-4C81-9297-F5040A9453B4}" type="slidenum">
              <a:rPr lang="fr-FR" sz="1200" smtClean="0"/>
              <a:pPr/>
              <a:t>9</a:t>
            </a:fld>
            <a:endParaRPr lang="fr-FR" sz="1200"/>
          </a:p>
        </p:txBody>
      </p:sp>
      <p:sp>
        <p:nvSpPr>
          <p:cNvPr id="573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4505325"/>
            <a:ext cx="9539288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-4763"/>
            <a:ext cx="7083425" cy="543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0"/>
            <a:ext cx="11356975" cy="802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66700"/>
            <a:ext cx="28463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itle Placeholder 1"/>
          <p:cNvSpPr>
            <a:spLocks noGrp="1"/>
          </p:cNvSpPr>
          <p:nvPr>
            <p:ph type="ctrTitle"/>
          </p:nvPr>
        </p:nvSpPr>
        <p:spPr>
          <a:xfrm>
            <a:off x="848678" y="2702191"/>
            <a:ext cx="9618345" cy="1715029"/>
          </a:xfrm>
        </p:spPr>
        <p:txBody>
          <a:bodyPr/>
          <a:lstStyle>
            <a:lvl1pPr>
              <a:defRPr sz="39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34820" name="Text Placeholder 2"/>
          <p:cNvSpPr>
            <a:spLocks noGrp="1"/>
          </p:cNvSpPr>
          <p:nvPr>
            <p:ph type="subTitle" idx="1"/>
          </p:nvPr>
        </p:nvSpPr>
        <p:spPr>
          <a:xfrm>
            <a:off x="848678" y="4420924"/>
            <a:ext cx="9620310" cy="924189"/>
          </a:xfrm>
        </p:spPr>
        <p:txBody>
          <a:bodyPr/>
          <a:lstStyle>
            <a:lvl1pPr marL="0" indent="0">
              <a:buFont typeface="Arial" charset="0"/>
              <a:buNone/>
              <a:defRPr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Modifiez le style des sous-titres du masque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3085436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930" y="1396472"/>
            <a:ext cx="6817008" cy="584887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7387147" y="1396472"/>
            <a:ext cx="3365879" cy="5848879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20144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49319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41686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4505325"/>
            <a:ext cx="9539288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-4763"/>
            <a:ext cx="7083425" cy="543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0"/>
            <a:ext cx="11356975" cy="802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66700"/>
            <a:ext cx="28463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itle Placeholder 1"/>
          <p:cNvSpPr>
            <a:spLocks noGrp="1"/>
          </p:cNvSpPr>
          <p:nvPr>
            <p:ph type="ctrTitle"/>
          </p:nvPr>
        </p:nvSpPr>
        <p:spPr>
          <a:xfrm>
            <a:off x="848678" y="2702191"/>
            <a:ext cx="9618345" cy="1715029"/>
          </a:xfrm>
        </p:spPr>
        <p:txBody>
          <a:bodyPr/>
          <a:lstStyle>
            <a:lvl1pPr>
              <a:defRPr sz="39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34820" name="Text Placeholder 2"/>
          <p:cNvSpPr>
            <a:spLocks noGrp="1"/>
          </p:cNvSpPr>
          <p:nvPr>
            <p:ph type="subTitle" idx="1"/>
          </p:nvPr>
        </p:nvSpPr>
        <p:spPr>
          <a:xfrm>
            <a:off x="848678" y="4420924"/>
            <a:ext cx="9620310" cy="924189"/>
          </a:xfrm>
        </p:spPr>
        <p:txBody>
          <a:bodyPr/>
          <a:lstStyle>
            <a:lvl1pPr marL="0" indent="0">
              <a:buFont typeface="Arial" charset="0"/>
              <a:buNone/>
              <a:defRPr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Modifiez le style des sous-titres du masque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8210878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8355" y="1396472"/>
            <a:ext cx="1184981" cy="588065"/>
          </a:xfrm>
        </p:spPr>
        <p:txBody>
          <a:bodyPr anchor="ctr">
            <a:noAutofit/>
          </a:bodyPr>
          <a:lstStyle>
            <a:lvl1pPr algn="r">
              <a:buNone/>
              <a:defRPr sz="4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58355" y="2320522"/>
            <a:ext cx="1184981" cy="588065"/>
          </a:xfrm>
        </p:spPr>
        <p:txBody>
          <a:bodyPr anchor="ctr">
            <a:noAutofit/>
          </a:bodyPr>
          <a:lstStyle>
            <a:lvl1pPr algn="r">
              <a:buNone/>
              <a:defRPr sz="4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8355" y="3244573"/>
            <a:ext cx="1184981" cy="588065"/>
          </a:xfrm>
        </p:spPr>
        <p:txBody>
          <a:bodyPr anchor="ctr">
            <a:noAutofit/>
          </a:bodyPr>
          <a:lstStyle>
            <a:lvl1pPr algn="r">
              <a:buNone/>
              <a:defRPr sz="4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58355" y="4168623"/>
            <a:ext cx="1184981" cy="588065"/>
          </a:xfrm>
        </p:spPr>
        <p:txBody>
          <a:bodyPr anchor="ctr">
            <a:noAutofit/>
          </a:bodyPr>
          <a:lstStyle>
            <a:lvl1pPr algn="r">
              <a:buNone/>
              <a:defRPr sz="4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258355" y="5092673"/>
            <a:ext cx="1184981" cy="588065"/>
          </a:xfrm>
        </p:spPr>
        <p:txBody>
          <a:bodyPr anchor="ctr">
            <a:noAutofit/>
          </a:bodyPr>
          <a:lstStyle>
            <a:lvl1pPr algn="r">
              <a:buNone/>
              <a:defRPr sz="4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58355" y="6016725"/>
            <a:ext cx="1184981" cy="588065"/>
          </a:xfrm>
        </p:spPr>
        <p:txBody>
          <a:bodyPr anchor="ctr">
            <a:noAutofit/>
          </a:bodyPr>
          <a:lstStyle>
            <a:lvl1pPr algn="r">
              <a:buNone/>
              <a:defRPr sz="4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1454404" y="1321339"/>
            <a:ext cx="8035172" cy="672307"/>
          </a:xfrm>
        </p:spPr>
        <p:txBody>
          <a:bodyPr anchor="b"/>
          <a:lstStyle/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1454404" y="2246620"/>
            <a:ext cx="8035172" cy="672307"/>
          </a:xfrm>
        </p:spPr>
        <p:txBody>
          <a:bodyPr anchor="b"/>
          <a:lstStyle/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1454404" y="3171901"/>
            <a:ext cx="8035172" cy="672307"/>
          </a:xfrm>
        </p:spPr>
        <p:txBody>
          <a:bodyPr anchor="b"/>
          <a:lstStyle/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1454404" y="4097182"/>
            <a:ext cx="8035172" cy="672307"/>
          </a:xfrm>
        </p:spPr>
        <p:txBody>
          <a:bodyPr anchor="b"/>
          <a:lstStyle/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1454404" y="5022463"/>
            <a:ext cx="8035172" cy="672307"/>
          </a:xfrm>
        </p:spPr>
        <p:txBody>
          <a:bodyPr anchor="b"/>
          <a:lstStyle/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1454404" y="5947742"/>
            <a:ext cx="8035172" cy="672307"/>
          </a:xfrm>
        </p:spPr>
        <p:txBody>
          <a:bodyPr anchor="b"/>
          <a:lstStyle/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7635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- Single Line Spa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25766" indent="-325766">
              <a:buClr>
                <a:schemeClr val="accent1"/>
              </a:buClr>
              <a:buFont typeface="Arial" pitchFamily="34" charset="0"/>
              <a:buChar char="•"/>
              <a:defRPr/>
            </a:lvl1pPr>
            <a:lvl2pPr marL="758843" indent="-325766">
              <a:defRPr/>
            </a:lvl2pPr>
            <a:lvl3pPr marL="1191921" indent="-325766">
              <a:defRPr/>
            </a:lvl3pPr>
            <a:lvl4pPr marL="1624998" indent="-327683">
              <a:defRPr/>
            </a:lvl4pPr>
            <a:lvl5pPr marL="2058075" indent="-327683">
              <a:tabLst>
                <a:tab pos="2058075" algn="l"/>
              </a:tabLst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84896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- Double Line Spa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25766" indent="-325766">
              <a:buClr>
                <a:schemeClr val="accent1"/>
              </a:buClr>
              <a:buFont typeface="Arial" pitchFamily="34" charset="0"/>
              <a:buChar char="•"/>
              <a:defRPr/>
            </a:lvl1pPr>
            <a:lvl2pPr marL="758843" indent="-325766">
              <a:lnSpc>
                <a:spcPct val="200000"/>
              </a:lnSpc>
              <a:defRPr/>
            </a:lvl2pPr>
            <a:lvl3pPr marL="1191921" indent="-325766">
              <a:lnSpc>
                <a:spcPct val="200000"/>
              </a:lnSpc>
              <a:defRPr/>
            </a:lvl3pPr>
            <a:lvl4pPr marL="1624998" indent="-327683">
              <a:lnSpc>
                <a:spcPct val="200000"/>
              </a:lnSpc>
              <a:defRPr/>
            </a:lvl4pPr>
            <a:lvl5pPr marL="2058075" indent="-327683">
              <a:lnSpc>
                <a:spcPct val="200000"/>
              </a:lnSpc>
              <a:tabLst>
                <a:tab pos="2058075" algn="l"/>
              </a:tabLst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33796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 b="1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20509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13915" indent="-413915">
              <a:buClr>
                <a:schemeClr val="accent1"/>
              </a:buClr>
              <a:buFont typeface="+mj-lt"/>
              <a:buAutoNum type="arabicPeriod"/>
              <a:defRPr/>
            </a:lvl1pPr>
            <a:lvl2pPr marL="413915" indent="-413915">
              <a:buFont typeface="+mj-lt"/>
              <a:buAutoNum type="arabicPeriod"/>
              <a:defRPr/>
            </a:lvl2pPr>
            <a:lvl3pPr marL="846992" indent="-413915"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04430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52035" y="1396211"/>
            <a:ext cx="10211633" cy="7553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52035" y="2193341"/>
            <a:ext cx="10211633" cy="505201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23272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8355" y="1396472"/>
            <a:ext cx="1184981" cy="588065"/>
          </a:xfrm>
        </p:spPr>
        <p:txBody>
          <a:bodyPr anchor="ctr">
            <a:noAutofit/>
          </a:bodyPr>
          <a:lstStyle>
            <a:lvl1pPr algn="r">
              <a:buNone/>
              <a:defRPr sz="4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58355" y="2320522"/>
            <a:ext cx="1184981" cy="588065"/>
          </a:xfrm>
        </p:spPr>
        <p:txBody>
          <a:bodyPr anchor="ctr">
            <a:noAutofit/>
          </a:bodyPr>
          <a:lstStyle>
            <a:lvl1pPr algn="r">
              <a:buNone/>
              <a:defRPr sz="4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8355" y="3244573"/>
            <a:ext cx="1184981" cy="588065"/>
          </a:xfrm>
        </p:spPr>
        <p:txBody>
          <a:bodyPr anchor="ctr">
            <a:noAutofit/>
          </a:bodyPr>
          <a:lstStyle>
            <a:lvl1pPr algn="r">
              <a:buNone/>
              <a:defRPr sz="4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58355" y="4168623"/>
            <a:ext cx="1184981" cy="588065"/>
          </a:xfrm>
        </p:spPr>
        <p:txBody>
          <a:bodyPr anchor="ctr">
            <a:noAutofit/>
          </a:bodyPr>
          <a:lstStyle>
            <a:lvl1pPr algn="r">
              <a:buNone/>
              <a:defRPr sz="4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258355" y="5092673"/>
            <a:ext cx="1184981" cy="588065"/>
          </a:xfrm>
        </p:spPr>
        <p:txBody>
          <a:bodyPr anchor="ctr">
            <a:noAutofit/>
          </a:bodyPr>
          <a:lstStyle>
            <a:lvl1pPr algn="r">
              <a:buNone/>
              <a:defRPr sz="4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58355" y="6016725"/>
            <a:ext cx="1184981" cy="588065"/>
          </a:xfrm>
        </p:spPr>
        <p:txBody>
          <a:bodyPr anchor="ctr">
            <a:noAutofit/>
          </a:bodyPr>
          <a:lstStyle>
            <a:lvl1pPr algn="r">
              <a:buNone/>
              <a:defRPr sz="4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1454404" y="1321339"/>
            <a:ext cx="8035172" cy="672307"/>
          </a:xfrm>
        </p:spPr>
        <p:txBody>
          <a:bodyPr anchor="b"/>
          <a:lstStyle/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1454404" y="2246620"/>
            <a:ext cx="8035172" cy="672307"/>
          </a:xfrm>
        </p:spPr>
        <p:txBody>
          <a:bodyPr anchor="b"/>
          <a:lstStyle/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1454404" y="3171901"/>
            <a:ext cx="8035172" cy="672307"/>
          </a:xfrm>
        </p:spPr>
        <p:txBody>
          <a:bodyPr anchor="b"/>
          <a:lstStyle/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1454404" y="4097182"/>
            <a:ext cx="8035172" cy="672307"/>
          </a:xfrm>
        </p:spPr>
        <p:txBody>
          <a:bodyPr anchor="b"/>
          <a:lstStyle/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1454404" y="5022463"/>
            <a:ext cx="8035172" cy="672307"/>
          </a:xfrm>
        </p:spPr>
        <p:txBody>
          <a:bodyPr anchor="b"/>
          <a:lstStyle/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1454404" y="5947742"/>
            <a:ext cx="8035172" cy="672307"/>
          </a:xfrm>
        </p:spPr>
        <p:txBody>
          <a:bodyPr anchor="b"/>
          <a:lstStyle/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02613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1396472"/>
            <a:ext cx="4997768" cy="584887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2147" y="1396472"/>
            <a:ext cx="4997768" cy="584887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72572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930" y="2048256"/>
            <a:ext cx="3365879" cy="5197094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73860" y="2048256"/>
            <a:ext cx="3365879" cy="5197094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7387147" y="2048256"/>
            <a:ext cx="3365879" cy="5197094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33931" y="1396211"/>
            <a:ext cx="3367980" cy="587284"/>
          </a:xfrm>
        </p:spPr>
        <p:txBody>
          <a:bodyPr lIns="108639" tIns="0" rIns="108639" bIns="0">
            <a:normAutofit/>
          </a:bodyPr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973860" y="1396211"/>
            <a:ext cx="3367980" cy="587284"/>
          </a:xfrm>
        </p:spPr>
        <p:txBody>
          <a:bodyPr lIns="108639" tIns="0" rIns="108639" bIns="0">
            <a:normAutofit/>
          </a:bodyPr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7387147" y="1396211"/>
            <a:ext cx="3367980" cy="587284"/>
          </a:xfrm>
        </p:spPr>
        <p:txBody>
          <a:bodyPr lIns="108639" tIns="0" rIns="108639" bIns="0">
            <a:normAutofit/>
          </a:bodyPr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7685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930" y="1396472"/>
            <a:ext cx="6817008" cy="584887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7387147" y="1396472"/>
            <a:ext cx="3365879" cy="5848879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31737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91661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47743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- Single Line Spa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25766" indent="-325766">
              <a:buClr>
                <a:schemeClr val="accent1"/>
              </a:buClr>
              <a:buFont typeface="Arial" pitchFamily="34" charset="0"/>
              <a:buChar char="•"/>
              <a:defRPr/>
            </a:lvl1pPr>
            <a:lvl2pPr marL="758843" indent="-325766">
              <a:defRPr/>
            </a:lvl2pPr>
            <a:lvl3pPr marL="1191921" indent="-325766">
              <a:defRPr/>
            </a:lvl3pPr>
            <a:lvl4pPr marL="1624998" indent="-327683">
              <a:defRPr/>
            </a:lvl4pPr>
            <a:lvl5pPr marL="2058075" indent="-327683">
              <a:tabLst>
                <a:tab pos="2058075" algn="l"/>
              </a:tabLst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7812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- Double Line Spa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25766" indent="-325766">
              <a:buClr>
                <a:schemeClr val="accent1"/>
              </a:buClr>
              <a:buFont typeface="Arial" pitchFamily="34" charset="0"/>
              <a:buChar char="•"/>
              <a:defRPr/>
            </a:lvl1pPr>
            <a:lvl2pPr marL="758843" indent="-325766">
              <a:lnSpc>
                <a:spcPct val="200000"/>
              </a:lnSpc>
              <a:defRPr/>
            </a:lvl2pPr>
            <a:lvl3pPr marL="1191921" indent="-325766">
              <a:lnSpc>
                <a:spcPct val="200000"/>
              </a:lnSpc>
              <a:defRPr/>
            </a:lvl3pPr>
            <a:lvl4pPr marL="1624998" indent="-327683">
              <a:lnSpc>
                <a:spcPct val="200000"/>
              </a:lnSpc>
              <a:defRPr/>
            </a:lvl4pPr>
            <a:lvl5pPr marL="2058075" indent="-327683">
              <a:lnSpc>
                <a:spcPct val="200000"/>
              </a:lnSpc>
              <a:tabLst>
                <a:tab pos="2058075" algn="l"/>
              </a:tabLst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32505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 b="1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32115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13915" indent="-413915">
              <a:buClr>
                <a:schemeClr val="accent1"/>
              </a:buClr>
              <a:buFont typeface="+mj-lt"/>
              <a:buAutoNum type="arabicPeriod"/>
              <a:defRPr/>
            </a:lvl1pPr>
            <a:lvl2pPr marL="413915" indent="-413915">
              <a:buFont typeface="+mj-lt"/>
              <a:buAutoNum type="arabicPeriod"/>
              <a:defRPr/>
            </a:lvl2pPr>
            <a:lvl3pPr marL="846992" indent="-413915"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0528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52035" y="1396211"/>
            <a:ext cx="10211633" cy="7553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52035" y="2193341"/>
            <a:ext cx="10211633" cy="505201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29491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1396472"/>
            <a:ext cx="4997768" cy="584887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2147" y="1396472"/>
            <a:ext cx="4997768" cy="584887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70329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930" y="2048256"/>
            <a:ext cx="3365879" cy="5197094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73860" y="2048256"/>
            <a:ext cx="3365879" cy="5197094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7387147" y="2048256"/>
            <a:ext cx="3365879" cy="5197094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33931" y="1396211"/>
            <a:ext cx="3367980" cy="587284"/>
          </a:xfrm>
        </p:spPr>
        <p:txBody>
          <a:bodyPr lIns="108639" tIns="0" rIns="108639" bIns="0">
            <a:normAutofit/>
          </a:bodyPr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973860" y="1396211"/>
            <a:ext cx="3367980" cy="587284"/>
          </a:xfrm>
        </p:spPr>
        <p:txBody>
          <a:bodyPr lIns="108639" tIns="0" rIns="108639" bIns="0">
            <a:normAutofit/>
          </a:bodyPr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7387147" y="1396211"/>
            <a:ext cx="3367980" cy="587284"/>
          </a:xfrm>
        </p:spPr>
        <p:txBody>
          <a:bodyPr lIns="108639" tIns="0" rIns="108639" bIns="0">
            <a:normAutofit/>
          </a:bodyPr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60714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65150" y="68263"/>
            <a:ext cx="1018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377" tIns="55189" rIns="110377" bIns="5518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5150" y="1397000"/>
            <a:ext cx="101854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377" tIns="55189" rIns="110377" bIns="551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3575" y="7375525"/>
            <a:ext cx="1690688" cy="425450"/>
          </a:xfrm>
          <a:prstGeom prst="rect">
            <a:avLst/>
          </a:prstGeom>
        </p:spPr>
        <p:txBody>
          <a:bodyPr vert="horz" wrap="square" lIns="110377" tIns="55189" rIns="110377" bIns="55189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7375525"/>
            <a:ext cx="5626100" cy="425450"/>
          </a:xfrm>
          <a:prstGeom prst="rect">
            <a:avLst/>
          </a:prstGeom>
        </p:spPr>
        <p:txBody>
          <a:bodyPr vert="horz" wrap="square" lIns="110377" tIns="55189" rIns="110377" bIns="55189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1030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0" y="7185025"/>
            <a:ext cx="1871663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1"/>
          <p:cNvSpPr txBox="1">
            <a:spLocks noChangeArrowheads="1"/>
          </p:cNvSpPr>
          <p:nvPr/>
        </p:nvSpPr>
        <p:spPr bwMode="auto">
          <a:xfrm>
            <a:off x="552450" y="7445375"/>
            <a:ext cx="73818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377" tIns="55189" rIns="110377" bIns="55189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0ED91BCA-161A-4090-A4DA-5E69DA9A0532}" type="slidenum">
              <a:rPr lang="en-US" sz="1200">
                <a:solidFill>
                  <a:schemeClr val="bg2"/>
                </a:solidFill>
              </a:rPr>
              <a:pPr/>
              <a:t>‹#›</a:t>
            </a:fld>
            <a:endParaRPr lang="en-US" sz="1200">
              <a:solidFill>
                <a:schemeClr val="bg2"/>
              </a:solidFill>
            </a:endParaRPr>
          </a:p>
        </p:txBody>
      </p:sp>
      <p:pic>
        <p:nvPicPr>
          <p:cNvPr id="1032" name="Image 6" descr="bandeau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487363"/>
            <a:ext cx="104775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1pPr>
      <a:lvl2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551886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</a:defRPr>
      </a:lvl6pPr>
      <a:lvl7pPr marL="1103772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</a:defRPr>
      </a:lvl7pPr>
      <a:lvl8pPr marL="1655658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</a:defRPr>
      </a:lvl8pPr>
      <a:lvl9pPr marL="2207544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</a:defRPr>
      </a:lvl9pPr>
    </p:titleStyle>
    <p:bodyStyle>
      <a:lvl1pPr marL="320675" indent="-32067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1pPr>
      <a:lvl2pPr marL="760413" indent="-3238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900" kern="1200">
          <a:solidFill>
            <a:schemeClr val="tx1"/>
          </a:solidFill>
          <a:latin typeface="Arial" charset="0"/>
          <a:ea typeface="ＭＳ Ｐゴシック" charset="-128"/>
          <a:cs typeface="+mn-cs"/>
        </a:defRPr>
      </a:lvl2pPr>
      <a:lvl3pPr marL="1185863" indent="-32067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700" kern="1200">
          <a:solidFill>
            <a:schemeClr val="tx1"/>
          </a:solidFill>
          <a:latin typeface="Arial" charset="0"/>
          <a:ea typeface="ＭＳ Ｐゴシック" charset="-128"/>
          <a:cs typeface="+mn-cs"/>
        </a:defRPr>
      </a:lvl3pPr>
      <a:lvl4pPr marL="1622425" indent="-3238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400" kern="1200">
          <a:solidFill>
            <a:schemeClr val="tx1"/>
          </a:solidFill>
          <a:latin typeface="Arial" charset="0"/>
          <a:ea typeface="ＭＳ Ｐゴシック" charset="-128"/>
          <a:cs typeface="+mn-cs"/>
        </a:defRPr>
      </a:lvl4pPr>
      <a:lvl5pPr marL="2049463" indent="-3111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tabLst>
          <a:tab pos="1624013" algn="l"/>
        </a:tabLst>
        <a:defRPr sz="1400" kern="1200">
          <a:solidFill>
            <a:schemeClr val="tx1"/>
          </a:solidFill>
          <a:latin typeface="Arial" charset="0"/>
          <a:ea typeface="ＭＳ Ｐゴシック" charset="-128"/>
          <a:cs typeface="+mn-cs"/>
        </a:defRPr>
      </a:lvl5pPr>
      <a:lvl6pPr marL="3035374" indent="-275943" algn="l" defTabSz="11037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7260" indent="-275943" algn="l" defTabSz="11037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39146" indent="-275943" algn="l" defTabSz="11037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91032" indent="-275943" algn="l" defTabSz="11037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37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86" algn="l" defTabSz="11037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3772" algn="l" defTabSz="11037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658" algn="l" defTabSz="11037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7544" algn="l" defTabSz="11037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9431" algn="l" defTabSz="11037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317" algn="l" defTabSz="11037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63203" algn="l" defTabSz="11037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15089" algn="l" defTabSz="11037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ent_bar_11052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009650"/>
            <a:ext cx="102108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565150" y="68263"/>
            <a:ext cx="1018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372" tIns="55187" rIns="110372" bIns="5518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5150" y="1397000"/>
            <a:ext cx="101854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372" tIns="55187" rIns="110372" bIns="551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3575" y="7375525"/>
            <a:ext cx="1690688" cy="425450"/>
          </a:xfrm>
          <a:prstGeom prst="rect">
            <a:avLst/>
          </a:prstGeom>
        </p:spPr>
        <p:txBody>
          <a:bodyPr vert="horz" wrap="square" lIns="110372" tIns="55187" rIns="110372" bIns="55187" numCol="1" anchor="ctr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7375525"/>
            <a:ext cx="5626100" cy="425450"/>
          </a:xfrm>
          <a:prstGeom prst="rect">
            <a:avLst/>
          </a:prstGeom>
        </p:spPr>
        <p:txBody>
          <a:bodyPr vert="horz" wrap="square" lIns="110372" tIns="55187" rIns="110372" bIns="55187" numCol="1" anchor="ctr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205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0" y="7185025"/>
            <a:ext cx="1871663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Box 1"/>
          <p:cNvSpPr txBox="1">
            <a:spLocks noChangeArrowheads="1"/>
          </p:cNvSpPr>
          <p:nvPr/>
        </p:nvSpPr>
        <p:spPr bwMode="auto">
          <a:xfrm>
            <a:off x="552450" y="7445375"/>
            <a:ext cx="73818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372" tIns="55187" rIns="110372" bIns="55187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EAAECC31-372A-4B9B-8E49-87B50D88F28E}" type="slidenum">
              <a:rPr lang="en-US" sz="1200">
                <a:solidFill>
                  <a:schemeClr val="bg2"/>
                </a:solidFill>
              </a:rPr>
              <a:pPr/>
              <a:t>‹#›</a:t>
            </a:fld>
            <a:endParaRPr lang="en-US" sz="120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j-lt"/>
          <a:ea typeface="Arial" charset="0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551864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cs typeface="Arial" charset="0"/>
        </a:defRPr>
      </a:lvl6pPr>
      <a:lvl7pPr marL="110373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cs typeface="Arial" charset="0"/>
        </a:defRPr>
      </a:lvl7pPr>
      <a:lvl8pPr marL="1655594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cs typeface="Arial" charset="0"/>
        </a:defRPr>
      </a:lvl8pPr>
      <a:lvl9pPr marL="2207459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412750" indent="-412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defRPr b="1">
          <a:solidFill>
            <a:schemeClr val="accent1"/>
          </a:solidFill>
          <a:latin typeface="+mn-lt"/>
          <a:ea typeface="Arial" charset="0"/>
          <a:cs typeface="+mn-cs"/>
        </a:defRPr>
      </a:lvl1pPr>
      <a:lvl2pPr marL="32067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900">
          <a:solidFill>
            <a:schemeClr val="tx1"/>
          </a:solidFill>
          <a:latin typeface="+mn-lt"/>
          <a:ea typeface="Arial" charset="0"/>
          <a:cs typeface="+mn-cs"/>
        </a:defRPr>
      </a:lvl2pPr>
      <a:lvl3pPr marL="769938" indent="-33337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700">
          <a:solidFill>
            <a:schemeClr val="tx1"/>
          </a:solidFill>
          <a:latin typeface="+mn-lt"/>
          <a:ea typeface="Arial" charset="0"/>
          <a:cs typeface="+mn-cs"/>
        </a:defRPr>
      </a:lvl3pPr>
      <a:lvl4pPr marL="1196975" indent="-3222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400">
          <a:solidFill>
            <a:schemeClr val="tx1"/>
          </a:solidFill>
          <a:latin typeface="+mn-lt"/>
          <a:ea typeface="Arial" charset="0"/>
          <a:cs typeface="+mn-cs"/>
        </a:defRPr>
      </a:lvl4pPr>
      <a:lvl5pPr marL="1727200" indent="-42703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400">
          <a:solidFill>
            <a:schemeClr val="tx1"/>
          </a:solidFill>
          <a:latin typeface="+mn-lt"/>
          <a:ea typeface="Arial" charset="0"/>
          <a:cs typeface="+mn-cs"/>
        </a:defRPr>
      </a:lvl5pPr>
      <a:lvl6pPr marL="2280276" indent="-4273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400">
          <a:solidFill>
            <a:schemeClr val="tx1"/>
          </a:solidFill>
          <a:latin typeface="+mn-lt"/>
          <a:cs typeface="+mn-cs"/>
        </a:defRPr>
      </a:lvl6pPr>
      <a:lvl7pPr marL="2832140" indent="-4273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400">
          <a:solidFill>
            <a:schemeClr val="tx1"/>
          </a:solidFill>
          <a:latin typeface="+mn-lt"/>
          <a:cs typeface="+mn-cs"/>
        </a:defRPr>
      </a:lvl7pPr>
      <a:lvl8pPr marL="3384005" indent="-4273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400">
          <a:solidFill>
            <a:schemeClr val="tx1"/>
          </a:solidFill>
          <a:latin typeface="+mn-lt"/>
          <a:cs typeface="+mn-cs"/>
        </a:defRPr>
      </a:lvl8pPr>
      <a:lvl9pPr marL="3935870" indent="-4273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1037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64" algn="l" defTabSz="11037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3730" algn="l" defTabSz="11037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94" algn="l" defTabSz="11037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7459" algn="l" defTabSz="11037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9326" algn="l" defTabSz="11037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90" algn="l" defTabSz="11037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63054" algn="l" defTabSz="11037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14920" algn="l" defTabSz="11037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65150" y="68263"/>
            <a:ext cx="1018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377" tIns="55189" rIns="110377" bIns="5518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5150" y="1397000"/>
            <a:ext cx="101854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377" tIns="55189" rIns="110377" bIns="551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3575" y="7375525"/>
            <a:ext cx="1690688" cy="425450"/>
          </a:xfrm>
          <a:prstGeom prst="rect">
            <a:avLst/>
          </a:prstGeom>
        </p:spPr>
        <p:txBody>
          <a:bodyPr vert="horz" wrap="square" lIns="110377" tIns="55189" rIns="110377" bIns="55189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7375525"/>
            <a:ext cx="5626100" cy="425450"/>
          </a:xfrm>
          <a:prstGeom prst="rect">
            <a:avLst/>
          </a:prstGeom>
        </p:spPr>
        <p:txBody>
          <a:bodyPr vert="horz" wrap="square" lIns="110377" tIns="55189" rIns="110377" bIns="55189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307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0" y="7185025"/>
            <a:ext cx="1871663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1"/>
          <p:cNvSpPr txBox="1">
            <a:spLocks noChangeArrowheads="1"/>
          </p:cNvSpPr>
          <p:nvPr/>
        </p:nvSpPr>
        <p:spPr bwMode="auto">
          <a:xfrm>
            <a:off x="552450" y="7445375"/>
            <a:ext cx="73818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377" tIns="55189" rIns="110377" bIns="55189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E4A05860-9A88-449C-AE78-D4D0E9CBFD32}" type="slidenum">
              <a:rPr lang="en-US" sz="1200">
                <a:solidFill>
                  <a:schemeClr val="bg2"/>
                </a:solidFill>
              </a:rPr>
              <a:pPr/>
              <a:t>‹#›</a:t>
            </a:fld>
            <a:endParaRPr lang="en-US" sz="1200">
              <a:solidFill>
                <a:schemeClr val="bg2"/>
              </a:solidFill>
            </a:endParaRPr>
          </a:p>
        </p:txBody>
      </p:sp>
      <p:pic>
        <p:nvPicPr>
          <p:cNvPr id="3080" name="Image 6" descr="bandeau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487363"/>
            <a:ext cx="104775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1pPr>
      <a:lvl2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551886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</a:defRPr>
      </a:lvl6pPr>
      <a:lvl7pPr marL="1103772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</a:defRPr>
      </a:lvl7pPr>
      <a:lvl8pPr marL="1655658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</a:defRPr>
      </a:lvl8pPr>
      <a:lvl9pPr marL="2207544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</a:defRPr>
      </a:lvl9pPr>
    </p:titleStyle>
    <p:bodyStyle>
      <a:lvl1pPr marL="320675" indent="-32067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1pPr>
      <a:lvl2pPr marL="760413" indent="-3238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900" kern="1200">
          <a:solidFill>
            <a:schemeClr val="tx1"/>
          </a:solidFill>
          <a:latin typeface="Arial" charset="0"/>
          <a:ea typeface="ＭＳ Ｐゴシック" charset="-128"/>
          <a:cs typeface="+mn-cs"/>
        </a:defRPr>
      </a:lvl2pPr>
      <a:lvl3pPr marL="1185863" indent="-32067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700" kern="1200">
          <a:solidFill>
            <a:schemeClr val="tx1"/>
          </a:solidFill>
          <a:latin typeface="Arial" charset="0"/>
          <a:ea typeface="ＭＳ Ｐゴシック" charset="-128"/>
          <a:cs typeface="+mn-cs"/>
        </a:defRPr>
      </a:lvl3pPr>
      <a:lvl4pPr marL="1622425" indent="-3238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400" kern="1200">
          <a:solidFill>
            <a:schemeClr val="tx1"/>
          </a:solidFill>
          <a:latin typeface="Arial" charset="0"/>
          <a:ea typeface="ＭＳ Ｐゴシック" charset="-128"/>
          <a:cs typeface="+mn-cs"/>
        </a:defRPr>
      </a:lvl4pPr>
      <a:lvl5pPr marL="2049463" indent="-3111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tabLst>
          <a:tab pos="1624013" algn="l"/>
        </a:tabLst>
        <a:defRPr sz="1400" kern="1200">
          <a:solidFill>
            <a:schemeClr val="tx1"/>
          </a:solidFill>
          <a:latin typeface="Arial" charset="0"/>
          <a:ea typeface="ＭＳ Ｐゴシック" charset="-128"/>
          <a:cs typeface="+mn-cs"/>
        </a:defRPr>
      </a:lvl5pPr>
      <a:lvl6pPr marL="3035374" indent="-275943" algn="l" defTabSz="11037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7260" indent="-275943" algn="l" defTabSz="11037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39146" indent="-275943" algn="l" defTabSz="11037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91032" indent="-275943" algn="l" defTabSz="11037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37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86" algn="l" defTabSz="11037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3772" algn="l" defTabSz="11037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658" algn="l" defTabSz="11037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7544" algn="l" defTabSz="11037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9431" algn="l" defTabSz="11037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317" algn="l" defTabSz="11037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63203" algn="l" defTabSz="11037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15089" algn="l" defTabSz="11037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Content_bar_11052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009650"/>
            <a:ext cx="102108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565150" y="68263"/>
            <a:ext cx="1018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372" tIns="55187" rIns="110372" bIns="5518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5150" y="1397000"/>
            <a:ext cx="101854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372" tIns="55187" rIns="110372" bIns="551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3575" y="7375525"/>
            <a:ext cx="1690688" cy="425450"/>
          </a:xfrm>
          <a:prstGeom prst="rect">
            <a:avLst/>
          </a:prstGeom>
        </p:spPr>
        <p:txBody>
          <a:bodyPr vert="horz" wrap="square" lIns="110372" tIns="55187" rIns="110372" bIns="55187" numCol="1" anchor="ctr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7375525"/>
            <a:ext cx="5626100" cy="425450"/>
          </a:xfrm>
          <a:prstGeom prst="rect">
            <a:avLst/>
          </a:prstGeom>
        </p:spPr>
        <p:txBody>
          <a:bodyPr vert="horz" wrap="square" lIns="110372" tIns="55187" rIns="110372" bIns="55187" numCol="1" anchor="ctr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410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0" y="7185025"/>
            <a:ext cx="1871663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1"/>
          <p:cNvSpPr txBox="1">
            <a:spLocks noChangeArrowheads="1"/>
          </p:cNvSpPr>
          <p:nvPr/>
        </p:nvSpPr>
        <p:spPr bwMode="auto">
          <a:xfrm>
            <a:off x="552450" y="7445375"/>
            <a:ext cx="73818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372" tIns="55187" rIns="110372" bIns="55187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C09A3C67-4ED8-47E6-B40C-09451615DDE7}" type="slidenum">
              <a:rPr lang="en-US" sz="1200">
                <a:solidFill>
                  <a:schemeClr val="bg2"/>
                </a:solidFill>
              </a:rPr>
              <a:pPr/>
              <a:t>‹#›</a:t>
            </a:fld>
            <a:endParaRPr lang="en-US" sz="120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j-lt"/>
          <a:ea typeface="Arial" charset="0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551864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cs typeface="Arial" charset="0"/>
        </a:defRPr>
      </a:lvl6pPr>
      <a:lvl7pPr marL="110373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cs typeface="Arial" charset="0"/>
        </a:defRPr>
      </a:lvl7pPr>
      <a:lvl8pPr marL="1655594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cs typeface="Arial" charset="0"/>
        </a:defRPr>
      </a:lvl8pPr>
      <a:lvl9pPr marL="2207459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412750" indent="-412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defRPr b="1">
          <a:solidFill>
            <a:schemeClr val="accent1"/>
          </a:solidFill>
          <a:latin typeface="+mn-lt"/>
          <a:ea typeface="Arial" charset="0"/>
          <a:cs typeface="+mn-cs"/>
        </a:defRPr>
      </a:lvl1pPr>
      <a:lvl2pPr marL="32067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900">
          <a:solidFill>
            <a:schemeClr val="tx1"/>
          </a:solidFill>
          <a:latin typeface="+mn-lt"/>
          <a:ea typeface="Arial" charset="0"/>
          <a:cs typeface="+mn-cs"/>
        </a:defRPr>
      </a:lvl2pPr>
      <a:lvl3pPr marL="769938" indent="-33337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700">
          <a:solidFill>
            <a:schemeClr val="tx1"/>
          </a:solidFill>
          <a:latin typeface="+mn-lt"/>
          <a:ea typeface="Arial" charset="0"/>
          <a:cs typeface="+mn-cs"/>
        </a:defRPr>
      </a:lvl3pPr>
      <a:lvl4pPr marL="1196975" indent="-3222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400">
          <a:solidFill>
            <a:schemeClr val="tx1"/>
          </a:solidFill>
          <a:latin typeface="+mn-lt"/>
          <a:ea typeface="Arial" charset="0"/>
          <a:cs typeface="+mn-cs"/>
        </a:defRPr>
      </a:lvl4pPr>
      <a:lvl5pPr marL="1727200" indent="-42703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400">
          <a:solidFill>
            <a:schemeClr val="tx1"/>
          </a:solidFill>
          <a:latin typeface="+mn-lt"/>
          <a:ea typeface="Arial" charset="0"/>
          <a:cs typeface="+mn-cs"/>
        </a:defRPr>
      </a:lvl5pPr>
      <a:lvl6pPr marL="2280276" indent="-4273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400">
          <a:solidFill>
            <a:schemeClr val="tx1"/>
          </a:solidFill>
          <a:latin typeface="+mn-lt"/>
          <a:cs typeface="+mn-cs"/>
        </a:defRPr>
      </a:lvl6pPr>
      <a:lvl7pPr marL="2832140" indent="-4273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400">
          <a:solidFill>
            <a:schemeClr val="tx1"/>
          </a:solidFill>
          <a:latin typeface="+mn-lt"/>
          <a:cs typeface="+mn-cs"/>
        </a:defRPr>
      </a:lvl7pPr>
      <a:lvl8pPr marL="3384005" indent="-4273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400">
          <a:solidFill>
            <a:schemeClr val="tx1"/>
          </a:solidFill>
          <a:latin typeface="+mn-lt"/>
          <a:cs typeface="+mn-cs"/>
        </a:defRPr>
      </a:lvl8pPr>
      <a:lvl9pPr marL="3935870" indent="-4273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1037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64" algn="l" defTabSz="11037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3730" algn="l" defTabSz="11037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94" algn="l" defTabSz="11037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7459" algn="l" defTabSz="11037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9326" algn="l" defTabSz="11037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90" algn="l" defTabSz="11037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63054" algn="l" defTabSz="11037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14920" algn="l" defTabSz="11037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hyperlink" Target="http://www.google.ch/url?sa=i&amp;rct=j&amp;q=&amp;esrc=s&amp;frm=1&amp;source=images&amp;cd=&amp;cad=rja&amp;docid=DKnqCWzgJX2uPM&amp;tbnid=vZgX20_mEq32CM:&amp;ved=0CAUQjRw&amp;url=http://www.time-management-central.net/&amp;ei=NAsuUciBLsT3sgbcrIDAAg&amp;bvm=bv.42965579,d.bGE&amp;psig=AFQjCNGquowKhCbFBx0nEXJOrvL4an9RGg&amp;ust=1362058370433674" TargetMode="Externa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google.ch/url?sa=i&amp;rct=j&amp;q=&amp;esrc=s&amp;frm=1&amp;source=images&amp;cd=&amp;cad=rja&amp;docid=FC_UnTwU1L8pGM&amp;tbnid=FUYaYwHK_LPzXM:&amp;ved=0CAUQjRw&amp;url=http://smokefree.org.nz/costs-smoking&amp;ei=5QsuUYeZHYbktQansYCYBw&amp;bvm=bv.42965579,d.bGE&amp;psig=AFQjCNEe_1wJ5jXiZpT38YMuUO_gYpdAGQ&amp;ust=1362058559282702" TargetMode="External"/><Relationship Id="rId5" Type="http://schemas.microsoft.com/office/2007/relationships/hdphoto" Target="../media/hdphoto3.wdp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frm=1&amp;source=images&amp;cd=&amp;cad=rja&amp;docid=S6qlFerQhmKDDM&amp;tbnid=F8rejlYcD1uRAM:&amp;ved=0CAUQjRw&amp;url=http://www.instrumart.com/products/21818/fluke-hart-scientific-1529-chub-e4&amp;ei=VCEvUZS0F8fptQaGoYCIAw&amp;bvm=bv.43148975,d.bGE&amp;psig=AFQjCNEm9BzcpC22HvbBjbOy-nY6tGqUlQ&amp;ust=136212957697302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h/url?sa=i&amp;rct=j&amp;q=&amp;esrc=s&amp;frm=1&amp;source=images&amp;cd=&amp;cad=rja&amp;docid=Wky6U6SK3UuY3M&amp;tbnid=FD_E955PDP1DeM:&amp;ved=0CAUQjRw&amp;url=http://www.historyking.com/American-History/great-depression/How-Long-Did-The-Great-Depression-Last.html&amp;ei=9SwvUaPMPOWS4ASAlYGwCg&amp;bvm=bv.43148975,d.bGE&amp;psig=AFQjCNGYDp-VmK6v91JcSTETF8X3QU5CHw&amp;ust=1362132579613718" TargetMode="External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google.ch/url?sa=i&amp;rct=j&amp;q=&amp;esrc=s&amp;frm=1&amp;source=images&amp;cd=&amp;cad=rja&amp;docid=B6_5r9YR8P_Z7M&amp;tbnid=xXKNicuZaoTo5M:&amp;ved=0CAUQjRw&amp;url=http://fr.123rf.com/photo_6924623_3d-illustration-render-of-a-target-with-a-blue-arrow-stuck-right-in-the-center.html&amp;ei=MCwvUeGWLPSk0AWZ14CYBg&amp;bvm=bv.43148975,d.bGE&amp;psig=AFQjCNFPsJduwgQVdbCi04Udn1xrk1HZKA&amp;ust=1362132392748512" TargetMode="External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tesa.specialites@hexagonmetorlogy.com" TargetMode="External"/><Relationship Id="rId4" Type="http://schemas.openxmlformats.org/officeDocument/2006/relationships/hyperlink" Target="mailto:tesa.service@hexagonmetorlogy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/>
          </p:cNvSpPr>
          <p:nvPr>
            <p:ph type="ctrTitle"/>
          </p:nvPr>
        </p:nvSpPr>
        <p:spPr>
          <a:xfrm>
            <a:off x="849313" y="2701925"/>
            <a:ext cx="9617075" cy="1716088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TESA UPC / UPD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Gauge block comparator</a:t>
            </a:r>
          </a:p>
        </p:txBody>
      </p:sp>
      <p:sp>
        <p:nvSpPr>
          <p:cNvPr id="7171" name="Rectangle 6"/>
          <p:cNvSpPr>
            <a:spLocks noGrp="1"/>
          </p:cNvSpPr>
          <p:nvPr>
            <p:ph type="subTitle" idx="1"/>
          </p:nvPr>
        </p:nvSpPr>
        <p:spPr>
          <a:xfrm>
            <a:off x="849313" y="4421188"/>
            <a:ext cx="9620250" cy="923925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PMI department</a:t>
            </a:r>
          </a:p>
          <a:p>
            <a:r>
              <a:rPr lang="en-US" dirty="0">
                <a:ea typeface="ＭＳ Ｐゴシック" pitchFamily="34" charset="-128"/>
              </a:rPr>
              <a:t>February 2013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22" y="1768252"/>
            <a:ext cx="7791772" cy="52210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14"/>
          <p:cNvSpPr txBox="1">
            <a:spLocks/>
          </p:cNvSpPr>
          <p:nvPr/>
        </p:nvSpPr>
        <p:spPr>
          <a:xfrm>
            <a:off x="565150" y="68263"/>
            <a:ext cx="10185400" cy="923925"/>
          </a:xfrm>
          <a:prstGeom prst="rect">
            <a:avLst/>
          </a:prstGeom>
        </p:spPr>
        <p:txBody>
          <a:bodyPr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551886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1103772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1655658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2207544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/>
              <a:t>TESA UPC – Gauge Block Comparator</a:t>
            </a:r>
          </a:p>
        </p:txBody>
      </p:sp>
      <p:sp>
        <p:nvSpPr>
          <p:cNvPr id="4" name="ZoneTexte 3"/>
          <p:cNvSpPr txBox="1"/>
          <p:nvPr/>
        </p:nvSpPr>
        <p:spPr>
          <a:xfrm rot="16200000">
            <a:off x="7328104" y="3011281"/>
            <a:ext cx="3458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i="1" dirty="0">
                <a:latin typeface="Arial" pitchFamily="34" charset="0"/>
                <a:cs typeface="Arial" pitchFamily="34" charset="0"/>
              </a:rPr>
              <a:t>TESA UPC </a:t>
            </a:r>
            <a:r>
              <a:rPr lang="fr-CH" sz="1600" i="1" dirty="0" err="1">
                <a:latin typeface="Arial" pitchFamily="34" charset="0"/>
                <a:cs typeface="Arial" pitchFamily="34" charset="0"/>
              </a:rPr>
              <a:t>execution</a:t>
            </a:r>
            <a:r>
              <a:rPr lang="fr-CH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1600" i="1" dirty="0" err="1">
                <a:latin typeface="Arial" pitchFamily="34" charset="0"/>
                <a:cs typeface="Arial" pitchFamily="34" charset="0"/>
              </a:rPr>
              <a:t>ref</a:t>
            </a:r>
            <a:r>
              <a:rPr lang="fr-CH" sz="1600" i="1" dirty="0">
                <a:latin typeface="Arial" pitchFamily="34" charset="0"/>
                <a:cs typeface="Arial" pitchFamily="34" charset="0"/>
              </a:rPr>
              <a:t>. 05930014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1226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597818" y="1696244"/>
            <a:ext cx="457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90500"/>
            <a:r>
              <a:rPr lang="fr-F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Errors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fr-F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measurement</a:t>
            </a:r>
            <a:endParaRPr lang="fr-F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3641626" y="2391569"/>
            <a:ext cx="2378174" cy="46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190500">
              <a:lnSpc>
                <a:spcPct val="90000"/>
              </a:lnSpc>
            </a:pPr>
            <a:r>
              <a:rPr lang="fr-FR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Repeatability</a:t>
            </a:r>
            <a:r>
              <a:rPr lang="fr-FR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limit</a:t>
            </a:r>
            <a:endParaRPr lang="fr-FR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6377930" y="2391569"/>
            <a:ext cx="4132634" cy="46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190500">
              <a:lnSpc>
                <a:spcPct val="90000"/>
              </a:lnSpc>
            </a:pPr>
            <a:r>
              <a:rPr lang="fr-FR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Uncertainty</a:t>
            </a:r>
            <a:r>
              <a:rPr lang="fr-FR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fr-FR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measurement</a:t>
            </a:r>
            <a:endParaRPr lang="fr-FR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597818" y="3136404"/>
            <a:ext cx="261176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90500">
              <a:lnSpc>
                <a:spcPct val="80000"/>
              </a:lnSpc>
            </a:pPr>
            <a:r>
              <a:rPr lang="fr-FR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•	</a:t>
            </a:r>
            <a:r>
              <a:rPr lang="fr-FR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Execution</a:t>
            </a:r>
            <a:r>
              <a:rPr lang="fr-FR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for </a:t>
            </a:r>
            <a:br>
              <a:rPr lang="fr-FR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fr-FR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greater</a:t>
            </a:r>
            <a:r>
              <a:rPr lang="fr-FR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accuracy</a:t>
            </a:r>
            <a:endParaRPr lang="fr-FR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589434" y="4017268"/>
            <a:ext cx="3124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90500"/>
            <a:r>
              <a:rPr lang="fr-FR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•	Standard </a:t>
            </a:r>
            <a:r>
              <a:rPr lang="fr-FR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execution</a:t>
            </a:r>
            <a:endParaRPr lang="fr-FR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4267200" y="3212604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90500"/>
            <a:r>
              <a:rPr lang="fr-FR" sz="20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fr-FR" sz="2000" i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0,015 µm</a:t>
            </a:r>
          </a:p>
        </p:txBody>
      </p:sp>
      <p:sp>
        <p:nvSpPr>
          <p:cNvPr id="16393" name="Rectangle 10"/>
          <p:cNvSpPr>
            <a:spLocks noChangeArrowheads="1"/>
          </p:cNvSpPr>
          <p:nvPr/>
        </p:nvSpPr>
        <p:spPr bwMode="auto">
          <a:xfrm>
            <a:off x="6953994" y="3212604"/>
            <a:ext cx="3319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90500"/>
            <a:r>
              <a:rPr lang="fr-FR" sz="20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fr-FR" sz="2000" i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 = ± (0,05 + 0,5 x L) µm</a:t>
            </a:r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4267200" y="3936876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90500"/>
            <a:r>
              <a:rPr lang="fr-FR" sz="2000" i="1" dirty="0">
                <a:latin typeface="Arial" pitchFamily="34" charset="0"/>
                <a:cs typeface="Arial" pitchFamily="34" charset="0"/>
              </a:rPr>
              <a:t>*</a:t>
            </a:r>
            <a:r>
              <a:rPr lang="fr-FR" sz="2000" i="1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0,025 µm</a:t>
            </a:r>
            <a:endParaRPr lang="fr-FR" sz="20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5" name="Rectangle 12"/>
          <p:cNvSpPr>
            <a:spLocks noChangeArrowheads="1"/>
          </p:cNvSpPr>
          <p:nvPr/>
        </p:nvSpPr>
        <p:spPr bwMode="auto">
          <a:xfrm>
            <a:off x="10231177" y="4047356"/>
            <a:ext cx="11153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90500"/>
            <a:r>
              <a:rPr lang="fr-FR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 L in m )</a:t>
            </a:r>
          </a:p>
        </p:txBody>
      </p:sp>
      <p:sp>
        <p:nvSpPr>
          <p:cNvPr id="16396" name="Rectangle 13"/>
          <p:cNvSpPr>
            <a:spLocks noChangeArrowheads="1"/>
          </p:cNvSpPr>
          <p:nvPr/>
        </p:nvSpPr>
        <p:spPr bwMode="auto">
          <a:xfrm>
            <a:off x="6946937" y="3966220"/>
            <a:ext cx="3319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90500"/>
            <a:r>
              <a:rPr lang="fr-FR" sz="2000" i="1" dirty="0">
                <a:latin typeface="Arial" pitchFamily="34" charset="0"/>
                <a:cs typeface="Arial" pitchFamily="34" charset="0"/>
              </a:rPr>
              <a:t>*</a:t>
            </a:r>
            <a:r>
              <a:rPr lang="fr-FR" sz="2000" i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 = ± (0,10 + 1,0 x L) µm</a:t>
            </a:r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7" name="Line 14"/>
          <p:cNvSpPr>
            <a:spLocks noChangeShapeType="1"/>
          </p:cNvSpPr>
          <p:nvPr/>
        </p:nvSpPr>
        <p:spPr bwMode="auto">
          <a:xfrm>
            <a:off x="381000" y="2920380"/>
            <a:ext cx="1036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Title 14"/>
          <p:cNvSpPr txBox="1">
            <a:spLocks/>
          </p:cNvSpPr>
          <p:nvPr/>
        </p:nvSpPr>
        <p:spPr>
          <a:xfrm>
            <a:off x="565150" y="68263"/>
            <a:ext cx="10185400" cy="923925"/>
          </a:xfrm>
          <a:prstGeom prst="rect">
            <a:avLst/>
          </a:prstGeom>
        </p:spPr>
        <p:txBody>
          <a:bodyPr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551886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1103772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1655658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2207544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/>
              <a:t>TESA UPC – Gauge Block Comparator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730" y="1624236"/>
            <a:ext cx="6762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114" y="1671489"/>
            <a:ext cx="7048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0231177" y="3280420"/>
            <a:ext cx="11153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90500"/>
            <a:r>
              <a:rPr lang="fr-FR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 L in m )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17290" y="4742066"/>
            <a:ext cx="3746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>
                <a:latin typeface="Arial" pitchFamily="34" charset="0"/>
                <a:cs typeface="Arial" pitchFamily="34" charset="0"/>
              </a:rPr>
              <a:t>*</a:t>
            </a:r>
            <a:r>
              <a:rPr lang="fr-CH" sz="1600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1600" dirty="0" err="1">
                <a:latin typeface="Arial" pitchFamily="34" charset="0"/>
                <a:cs typeface="Arial" pitchFamily="34" charset="0"/>
              </a:rPr>
              <a:t>Without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influence of the </a:t>
            </a:r>
            <a:r>
              <a:rPr lang="fr-CH" sz="1600" dirty="0" err="1">
                <a:latin typeface="Arial" pitchFamily="34" charset="0"/>
                <a:cs typeface="Arial" pitchFamily="34" charset="0"/>
              </a:rPr>
              <a:t>temperature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17290" y="5322773"/>
            <a:ext cx="57606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>
                <a:latin typeface="Arial" pitchFamily="34" charset="0"/>
                <a:cs typeface="Arial" pitchFamily="34" charset="0"/>
              </a:rPr>
              <a:t>*</a:t>
            </a:r>
            <a:r>
              <a:rPr lang="fr-CH" sz="16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Condition </a:t>
            </a:r>
            <a:r>
              <a:rPr lang="fr-CH" sz="1600" dirty="0" err="1">
                <a:latin typeface="Arial" pitchFamily="34" charset="0"/>
                <a:cs typeface="Arial" pitchFamily="34" charset="0"/>
              </a:rPr>
              <a:t>involves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the use of </a:t>
            </a:r>
            <a:r>
              <a:rPr lang="fr-CH" sz="1600" dirty="0" err="1">
                <a:latin typeface="Arial" pitchFamily="34" charset="0"/>
                <a:cs typeface="Arial" pitchFamily="34" charset="0"/>
              </a:rPr>
              <a:t>reference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standards </a:t>
            </a:r>
            <a:r>
              <a:rPr lang="fr-CH" sz="1600" dirty="0" err="1">
                <a:latin typeface="Arial" pitchFamily="34" charset="0"/>
                <a:cs typeface="Arial" pitchFamily="34" charset="0"/>
              </a:rPr>
              <a:t>whose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1600" dirty="0" err="1">
                <a:latin typeface="Arial" pitchFamily="34" charset="0"/>
                <a:cs typeface="Arial" pitchFamily="34" charset="0"/>
              </a:rPr>
              <a:t>uncertainty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of </a:t>
            </a:r>
            <a:r>
              <a:rPr lang="fr-CH" sz="1600" dirty="0" err="1">
                <a:latin typeface="Arial" pitchFamily="34" charset="0"/>
                <a:cs typeface="Arial" pitchFamily="34" charset="0"/>
              </a:rPr>
              <a:t>measurement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1600" dirty="0" err="1">
                <a:latin typeface="Arial" pitchFamily="34" charset="0"/>
                <a:cs typeface="Arial" pitchFamily="34" charset="0"/>
              </a:rPr>
              <a:t>is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: </a:t>
            </a:r>
          </a:p>
          <a:p>
            <a:endParaRPr lang="fr-CH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600" dirty="0">
                <a:latin typeface="Arial" pitchFamily="34" charset="0"/>
                <a:cs typeface="Arial" pitchFamily="34" charset="0"/>
              </a:rPr>
              <a:t>U ≤ ± 0,015 µm</a:t>
            </a:r>
            <a:br>
              <a:rPr lang="fr-FR" sz="1600" dirty="0">
                <a:latin typeface="Arial" pitchFamily="34" charset="0"/>
                <a:cs typeface="Arial" pitchFamily="34" charset="0"/>
              </a:rPr>
            </a:br>
            <a:r>
              <a:rPr lang="fr-FR" sz="1600" dirty="0">
                <a:latin typeface="Arial" pitchFamily="34" charset="0"/>
                <a:cs typeface="Arial" pitchFamily="34" charset="0"/>
              </a:rPr>
              <a:t>for the </a:t>
            </a:r>
            <a:r>
              <a:rPr lang="fr-FR" sz="1600" dirty="0" err="1">
                <a:latin typeface="Arial" pitchFamily="34" charset="0"/>
                <a:cs typeface="Arial" pitchFamily="34" charset="0"/>
              </a:rPr>
              <a:t>comparator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 calibration</a:t>
            </a:r>
            <a:br>
              <a:rPr lang="fr-FR" sz="1600" dirty="0">
                <a:latin typeface="Arial" pitchFamily="34" charset="0"/>
                <a:cs typeface="Arial" pitchFamily="34" charset="0"/>
              </a:rPr>
            </a:br>
            <a:br>
              <a:rPr lang="fr-FR" sz="1600" dirty="0">
                <a:latin typeface="Arial" pitchFamily="34" charset="0"/>
                <a:cs typeface="Arial" pitchFamily="34" charset="0"/>
              </a:rPr>
            </a:br>
            <a:r>
              <a:rPr lang="fr-FR" sz="1600" dirty="0">
                <a:latin typeface="Arial" pitchFamily="34" charset="0"/>
                <a:cs typeface="Arial" pitchFamily="34" charset="0"/>
              </a:rPr>
              <a:t>U ≤ ± (0,02 + 0,2 x L) µm</a:t>
            </a:r>
            <a:br>
              <a:rPr lang="fr-FR" sz="1600" dirty="0">
                <a:latin typeface="Arial" pitchFamily="34" charset="0"/>
                <a:cs typeface="Arial" pitchFamily="34" charset="0"/>
              </a:rPr>
            </a:br>
            <a:r>
              <a:rPr lang="fr-FR" sz="1600" dirty="0">
                <a:latin typeface="Arial" pitchFamily="34" charset="0"/>
                <a:cs typeface="Arial" pitchFamily="34" charset="0"/>
              </a:rPr>
              <a:t>for the gauge block calibration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4"/>
          <p:cNvSpPr txBox="1">
            <a:spLocks/>
          </p:cNvSpPr>
          <p:nvPr/>
        </p:nvSpPr>
        <p:spPr>
          <a:xfrm>
            <a:off x="565150" y="68263"/>
            <a:ext cx="10185400" cy="923925"/>
          </a:xfrm>
          <a:prstGeom prst="rect">
            <a:avLst/>
          </a:prstGeom>
        </p:spPr>
        <p:txBody>
          <a:bodyPr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551886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1103772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1655658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2207544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/>
              <a:t>TESA UPD – Gauge Block Comparator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65150" y="1486632"/>
            <a:ext cx="4656883" cy="71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103313">
              <a:lnSpc>
                <a:spcPct val="90000"/>
              </a:lnSpc>
            </a:pP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Direct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Comparative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Measurement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25mm </a:t>
            </a:r>
            <a:r>
              <a:rPr lang="fr-F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span</a:t>
            </a:r>
            <a:endParaRPr lang="fr-F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N:\TESA\PUBLICITE\0_photos_BD\59_upd_upc_polo p\UPD_ap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488332"/>
            <a:ext cx="439468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ensées 1"/>
          <p:cNvSpPr/>
          <p:nvPr/>
        </p:nvSpPr>
        <p:spPr>
          <a:xfrm>
            <a:off x="5521614" y="2200300"/>
            <a:ext cx="4824536" cy="2736304"/>
          </a:xfrm>
          <a:prstGeom prst="cloudCallout">
            <a:avLst>
              <a:gd name="adj1" fmla="val -71558"/>
              <a:gd name="adj2" fmla="val 24491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Arial" pitchFamily="34" charset="0"/>
                <a:cs typeface="Arial" pitchFamily="34" charset="0"/>
              </a:rPr>
              <a:t>The flexible concept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that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provides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distinctive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metrological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features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substantial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savings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at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the end of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it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all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4"/>
          <p:cNvSpPr txBox="1">
            <a:spLocks/>
          </p:cNvSpPr>
          <p:nvPr/>
        </p:nvSpPr>
        <p:spPr>
          <a:xfrm>
            <a:off x="565150" y="68263"/>
            <a:ext cx="10185400" cy="923925"/>
          </a:xfrm>
          <a:prstGeom prst="rect">
            <a:avLst/>
          </a:prstGeom>
        </p:spPr>
        <p:txBody>
          <a:bodyPr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551886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1103772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1655658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2207544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/>
              <a:t>TESA UPD – Gauge Block Comparator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65150" y="1486632"/>
            <a:ext cx="4656883" cy="71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103313">
              <a:lnSpc>
                <a:spcPct val="90000"/>
              </a:lnSpc>
            </a:pP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Direct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Comparative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Measurement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25mm </a:t>
            </a:r>
            <a:r>
              <a:rPr lang="fr-F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span</a:t>
            </a:r>
            <a:endParaRPr lang="fr-F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N:\TESA\PUBLICITE\0_photos_BD\59_upd_upc_polo p\UPD_ap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488332"/>
            <a:ext cx="439468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222033" y="1583820"/>
            <a:ext cx="5674978" cy="565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00050" indent="-400050" defTabSz="190500">
              <a:buClr>
                <a:srgbClr val="00B050"/>
              </a:buClr>
              <a:buFont typeface="Wingdings" pitchFamily="2" charset="2"/>
              <a:buChar char="Ø"/>
            </a:pP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Measuring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gauge block of </a:t>
            </a:r>
            <a:r>
              <a:rPr lang="fr-FR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same</a:t>
            </a:r>
            <a:r>
              <a:rPr lang="fr-FR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fr-FR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different</a:t>
            </a:r>
            <a:r>
              <a:rPr lang="fr-FR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nominal </a:t>
            </a:r>
            <a:r>
              <a:rPr lang="fr-FR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length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defTabSz="190500">
              <a:buClr>
                <a:srgbClr val="00B050"/>
              </a:buClr>
              <a:buFont typeface="Wingdings" pitchFamily="2" charset="2"/>
              <a:buChar char="Ø"/>
            </a:pPr>
            <a:endParaRPr lang="fr-FR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 defTabSz="190500">
              <a:buClr>
                <a:srgbClr val="00B050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Application ranges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0,5 up to 100 mm</a:t>
            </a:r>
            <a:b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(up to 500 mm in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speciality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.)</a:t>
            </a:r>
          </a:p>
          <a:p>
            <a:pPr marL="285750" indent="-285750" defTabSz="190500">
              <a:buClr>
                <a:srgbClr val="00B050"/>
              </a:buClr>
              <a:buFont typeface="Wingdings" pitchFamily="2" charset="2"/>
              <a:buChar char="Ø"/>
            </a:pPr>
            <a:endParaRPr lang="fr-FR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 defTabSz="190500">
              <a:buClr>
                <a:srgbClr val="00B050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TESA &amp; HEIDENHAIN high-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precision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incrementale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probes.</a:t>
            </a:r>
          </a:p>
          <a:p>
            <a:pPr marL="285750" indent="-285750" defTabSz="190500">
              <a:buClr>
                <a:srgbClr val="00B050"/>
              </a:buClr>
              <a:buFont typeface="Wingdings" pitchFamily="2" charset="2"/>
              <a:buChar char="Ø"/>
            </a:pPr>
            <a:endParaRPr lang="fr-FR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 defTabSz="190500">
              <a:buClr>
                <a:srgbClr val="00B050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Template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systems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for gauge block </a:t>
            </a:r>
            <a:r>
              <a:rPr lang="en-US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positionning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defTabSz="190500">
              <a:buClr>
                <a:srgbClr val="00B050"/>
              </a:buClr>
              <a:buFont typeface="Wingdings" pitchFamily="2" charset="2"/>
              <a:buChar char="Ø"/>
            </a:pPr>
            <a:endParaRPr lang="fr-FR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 defTabSz="190500">
              <a:buClr>
                <a:srgbClr val="00B050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Computer-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aided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data software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available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defTabSz="190500">
              <a:buClr>
                <a:srgbClr val="00B050"/>
              </a:buClr>
              <a:buFont typeface="Wingdings" pitchFamily="2" charset="2"/>
              <a:buChar char="Ø"/>
            </a:pPr>
            <a:endParaRPr lang="fr-FR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 defTabSz="190500">
              <a:buClr>
                <a:srgbClr val="00B050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Ultra-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precise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temperature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device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can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integrated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defTabSz="190500">
              <a:buClr>
                <a:srgbClr val="00B050"/>
              </a:buClr>
              <a:buFont typeface="Wingdings" pitchFamily="2" charset="2"/>
              <a:buChar char="Ø"/>
            </a:pPr>
            <a:endParaRPr lang="fr-FR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 defTabSz="190500">
              <a:buClr>
                <a:srgbClr val="00B050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Transfer on-line all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lengths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(and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optionally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temperature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defTabSz="190500">
              <a:buClr>
                <a:srgbClr val="00B050"/>
              </a:buClr>
            </a:pPr>
            <a:endParaRPr lang="fr-FR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 defTabSz="190500">
              <a:buClr>
                <a:srgbClr val="00B050"/>
              </a:buClr>
              <a:buFont typeface="Wingdings" pitchFamily="2" charset="2"/>
              <a:buChar char="Ø"/>
            </a:pP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Performs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calibrations by meeting ISO standards as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well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as EA guidelines.</a:t>
            </a:r>
          </a:p>
          <a:p>
            <a:pPr defTabSz="190500">
              <a:buClr>
                <a:srgbClr val="00B050"/>
              </a:buClr>
            </a:pPr>
            <a:endParaRPr lang="fr-FR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0643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4"/>
          <p:cNvSpPr txBox="1">
            <a:spLocks/>
          </p:cNvSpPr>
          <p:nvPr/>
        </p:nvSpPr>
        <p:spPr>
          <a:xfrm>
            <a:off x="565150" y="68263"/>
            <a:ext cx="10185400" cy="923925"/>
          </a:xfrm>
          <a:prstGeom prst="rect">
            <a:avLst/>
          </a:prstGeom>
        </p:spPr>
        <p:txBody>
          <a:bodyPr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551886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1103772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1655658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2207544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/>
              <a:t>TESA UPD – Gauge Block Comparator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56" y="1840260"/>
            <a:ext cx="7873106" cy="52356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 rot="16200000">
            <a:off x="7259978" y="3182151"/>
            <a:ext cx="3594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i="1" dirty="0">
                <a:latin typeface="Arial" pitchFamily="34" charset="0"/>
                <a:cs typeface="Arial" pitchFamily="34" charset="0"/>
              </a:rPr>
              <a:t>TESA UPC </a:t>
            </a:r>
            <a:r>
              <a:rPr lang="fr-CH" sz="1600" i="1" dirty="0" err="1">
                <a:latin typeface="Arial" pitchFamily="34" charset="0"/>
                <a:cs typeface="Arial" pitchFamily="34" charset="0"/>
              </a:rPr>
              <a:t>execution</a:t>
            </a:r>
            <a:r>
              <a:rPr lang="fr-CH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1600" i="1" dirty="0" err="1">
                <a:latin typeface="Arial" pitchFamily="34" charset="0"/>
                <a:cs typeface="Arial" pitchFamily="34" charset="0"/>
              </a:rPr>
              <a:t>ref</a:t>
            </a:r>
            <a:r>
              <a:rPr lang="fr-CH" sz="1600" i="1" dirty="0">
                <a:latin typeface="Arial" pitchFamily="34" charset="0"/>
                <a:cs typeface="Arial" pitchFamily="34" charset="0"/>
              </a:rPr>
              <a:t>. S59300102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4"/>
          <p:cNvSpPr txBox="1">
            <a:spLocks/>
          </p:cNvSpPr>
          <p:nvPr/>
        </p:nvSpPr>
        <p:spPr>
          <a:xfrm>
            <a:off x="565150" y="68263"/>
            <a:ext cx="10185400" cy="923925"/>
          </a:xfrm>
          <a:prstGeom prst="rect">
            <a:avLst/>
          </a:prstGeom>
        </p:spPr>
        <p:txBody>
          <a:bodyPr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551886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1103772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1655658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2207544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/>
              <a:t>TESA UPD – Gauge Block Comparator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65150" y="1486632"/>
            <a:ext cx="7396956" cy="56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103313">
              <a:lnSpc>
                <a:spcPct val="90000"/>
              </a:lnSpc>
            </a:pP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fr-F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advantages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make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leader and </a:t>
            </a:r>
            <a:r>
              <a:rPr lang="fr-F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unrivaled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417490" y="2272308"/>
            <a:ext cx="1455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The Time:</a:t>
            </a:r>
            <a:endParaRPr lang="en-US" dirty="0"/>
          </a:p>
        </p:txBody>
      </p:sp>
      <p:pic>
        <p:nvPicPr>
          <p:cNvPr id="3074" name="Picture 2" descr="http://www.time-management-central.net/image-files/time-management-clock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25281E"/>
              </a:clrFrom>
              <a:clrTo>
                <a:srgbClr val="25281E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 trans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3064396"/>
            <a:ext cx="492442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677496" y="2272308"/>
            <a:ext cx="150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The </a:t>
            </a:r>
            <a:r>
              <a:rPr lang="fr-CH" dirty="0" err="1"/>
              <a:t>Costs</a:t>
            </a:r>
            <a:r>
              <a:rPr lang="fr-CH" dirty="0"/>
              <a:t>:</a:t>
            </a:r>
            <a:endParaRPr lang="en-US" dirty="0"/>
          </a:p>
        </p:txBody>
      </p:sp>
      <p:pic>
        <p:nvPicPr>
          <p:cNvPr id="3078" name="Picture 6" descr="http://smokefree.org.nz/sites/default/files/site-images/Flying-dollar-signs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598" y="2920380"/>
            <a:ext cx="497887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75286" y="3075766"/>
            <a:ext cx="49244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CH" sz="2000" dirty="0" err="1">
                <a:latin typeface="Arial" pitchFamily="34" charset="0"/>
                <a:cs typeface="Arial" pitchFamily="34" charset="0"/>
              </a:rPr>
              <a:t>Number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of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probing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points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is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thus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reduced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drastically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fr-CH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fr-CH" sz="2000" dirty="0" err="1">
                <a:latin typeface="Arial" pitchFamily="34" charset="0"/>
                <a:cs typeface="Arial" pitchFamily="34" charset="0"/>
              </a:rPr>
              <a:t>Measured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value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immediately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displayed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after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the probe insert has come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into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contact.</a:t>
            </a:r>
          </a:p>
          <a:p>
            <a:endParaRPr lang="fr-CH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fr-CH" sz="2000" dirty="0" err="1">
                <a:latin typeface="Arial" pitchFamily="34" charset="0"/>
                <a:cs typeface="Arial" pitchFamily="34" charset="0"/>
              </a:rPr>
              <a:t>Number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of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calibrated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gauge blocks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increased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a single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probed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reference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gauge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6089898" y="2941682"/>
            <a:ext cx="492442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CH" sz="2000" dirty="0" err="1">
                <a:latin typeface="Arial" pitchFamily="34" charset="0"/>
                <a:cs typeface="Arial" pitchFamily="34" charset="0"/>
              </a:rPr>
              <a:t>Allows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to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calibrate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over 90% of a 122-pieces gauge block set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the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same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reference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standard.</a:t>
            </a:r>
          </a:p>
          <a:p>
            <a:endParaRPr lang="fr-CH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fr-CH" sz="2000" dirty="0" err="1">
                <a:latin typeface="Arial" pitchFamily="34" charset="0"/>
                <a:cs typeface="Arial" pitchFamily="34" charset="0"/>
              </a:rPr>
              <a:t>Consequently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it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allows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to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reduce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the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reference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set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compared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to the UPC.</a:t>
            </a:r>
          </a:p>
          <a:p>
            <a:endParaRPr lang="fr-CH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fr-CH" sz="2000" dirty="0" err="1">
                <a:latin typeface="Arial" pitchFamily="34" charset="0"/>
                <a:cs typeface="Arial" pitchFamily="34" charset="0"/>
              </a:rPr>
              <a:t>Reduce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significantly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the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cost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of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purchase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or maintenance on the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references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fr-CH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fr-CH" sz="2000" dirty="0">
                <a:latin typeface="Arial" pitchFamily="34" charset="0"/>
                <a:cs typeface="Arial" pitchFamily="34" charset="0"/>
              </a:rPr>
              <a:t>No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need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to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buy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specific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reference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for an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unusual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nominal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length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e.g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. 17.6mm)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Mont-UPD10.JPG                                                 0001F9D3Macintosh HD                   ABA78158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46" y="1624236"/>
            <a:ext cx="62007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&#10;Mont-UPD6.JPG                                                  0001F9D3Macintosh HD                   ABA7815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968" y="3399620"/>
            <a:ext cx="360045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7530058" y="2375404"/>
            <a:ext cx="3316630" cy="102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1103313">
              <a:lnSpc>
                <a:spcPct val="80000"/>
              </a:lnSpc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Comparative </a:t>
            </a:r>
            <a:r>
              <a:rPr lang="fr-FR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measurement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defTabSz="1103313">
              <a:lnSpc>
                <a:spcPct val="80000"/>
              </a:lnSpc>
            </a:pP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 defTabSz="1103313">
              <a:lnSpc>
                <a:spcPct val="80000"/>
              </a:lnSpc>
            </a:pPr>
            <a:r>
              <a:rPr lang="fr-FR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Comparison</a:t>
            </a:r>
            <a:r>
              <a:rPr lang="fr-FR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gauge blocks </a:t>
            </a:r>
            <a:r>
              <a:rPr lang="fr-FR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when</a:t>
            </a:r>
            <a:r>
              <a:rPr lang="fr-FR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same</a:t>
            </a:r>
            <a:r>
              <a:rPr lang="fr-FR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nominal </a:t>
            </a:r>
            <a:r>
              <a:rPr lang="fr-FR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length</a:t>
            </a:r>
            <a:endParaRPr lang="fr-FR" sz="1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623892" y="5296644"/>
            <a:ext cx="468052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103313">
              <a:lnSpc>
                <a:spcPct val="80000"/>
              </a:lnSpc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Direct </a:t>
            </a:r>
            <a:r>
              <a:rPr lang="fr-FR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measurement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defTabSz="1103313">
              <a:lnSpc>
                <a:spcPct val="80000"/>
              </a:lnSpc>
            </a:pP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defTabSz="1103313">
              <a:lnSpc>
                <a:spcPct val="80000"/>
              </a:lnSpc>
            </a:pPr>
            <a:r>
              <a:rPr lang="fr-FR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Comparison</a:t>
            </a:r>
            <a:r>
              <a:rPr lang="fr-FR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fr-FR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variation in nominal </a:t>
            </a:r>
            <a:r>
              <a:rPr lang="fr-FR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length</a:t>
            </a:r>
            <a:r>
              <a:rPr lang="fr-FR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25mm</a:t>
            </a:r>
          </a:p>
        </p:txBody>
      </p:sp>
      <p:sp>
        <p:nvSpPr>
          <p:cNvPr id="9" name="Title 14"/>
          <p:cNvSpPr txBox="1">
            <a:spLocks/>
          </p:cNvSpPr>
          <p:nvPr/>
        </p:nvSpPr>
        <p:spPr>
          <a:xfrm>
            <a:off x="565150" y="68263"/>
            <a:ext cx="10185400" cy="923925"/>
          </a:xfrm>
          <a:prstGeom prst="rect">
            <a:avLst/>
          </a:prstGeom>
        </p:spPr>
        <p:txBody>
          <a:bodyPr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551886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1103772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1655658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2207544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/>
              <a:t>TESA UPD – Gauge Block Comparator</a:t>
            </a:r>
          </a:p>
        </p:txBody>
      </p:sp>
      <p:sp>
        <p:nvSpPr>
          <p:cNvPr id="2" name="Pensées 1"/>
          <p:cNvSpPr/>
          <p:nvPr/>
        </p:nvSpPr>
        <p:spPr>
          <a:xfrm>
            <a:off x="4328534" y="6385117"/>
            <a:ext cx="2376264" cy="1224136"/>
          </a:xfrm>
          <a:prstGeom prst="cloudCallout">
            <a:avLst>
              <a:gd name="adj1" fmla="val 76032"/>
              <a:gd name="adj2" fmla="val -8174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Arial" pitchFamily="34" charset="0"/>
                <a:cs typeface="Arial" pitchFamily="34" charset="0"/>
              </a:rPr>
              <a:t>for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smaller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systematic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errors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421134" y="5980720"/>
            <a:ext cx="144016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èche droite 11"/>
          <p:cNvSpPr/>
          <p:nvPr/>
        </p:nvSpPr>
        <p:spPr>
          <a:xfrm>
            <a:off x="7818090" y="3028417"/>
            <a:ext cx="144016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1029" descr="Mont-UPD13.eps                                                 0001F9D3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396" y="1679848"/>
            <a:ext cx="932186" cy="494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1039"/>
          <p:cNvSpPr>
            <a:spLocks noChangeArrowheads="1"/>
          </p:cNvSpPr>
          <p:nvPr/>
        </p:nvSpPr>
        <p:spPr bwMode="auto">
          <a:xfrm>
            <a:off x="567432" y="1696244"/>
            <a:ext cx="6705600" cy="54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90500">
              <a:lnSpc>
                <a:spcPct val="80000"/>
              </a:lnSpc>
            </a:pPr>
            <a:r>
              <a:rPr lang="fr-F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Upper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HEIDENHAIN high-</a:t>
            </a:r>
            <a:r>
              <a:rPr lang="fr-F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precision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axial probes</a:t>
            </a:r>
          </a:p>
        </p:txBody>
      </p:sp>
      <p:sp>
        <p:nvSpPr>
          <p:cNvPr id="6" name="Title 14"/>
          <p:cNvSpPr txBox="1">
            <a:spLocks/>
          </p:cNvSpPr>
          <p:nvPr/>
        </p:nvSpPr>
        <p:spPr>
          <a:xfrm>
            <a:off x="565150" y="68263"/>
            <a:ext cx="10185400" cy="923925"/>
          </a:xfrm>
          <a:prstGeom prst="rect">
            <a:avLst/>
          </a:prstGeom>
        </p:spPr>
        <p:txBody>
          <a:bodyPr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551886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1103772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1655658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2207544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/>
              <a:t>TESA UPD – Gauge Block Comparator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05789" y="1408236"/>
            <a:ext cx="2808244" cy="4680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riangle isocèle 1"/>
          <p:cNvSpPr/>
          <p:nvPr/>
        </p:nvSpPr>
        <p:spPr>
          <a:xfrm rot="5400000">
            <a:off x="7856385" y="3030619"/>
            <a:ext cx="2808243" cy="1435646"/>
          </a:xfrm>
          <a:prstGeom prst="triangle">
            <a:avLst>
              <a:gd name="adj" fmla="val 3486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11111100110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 rot="20095855">
            <a:off x="770832" y="2733708"/>
            <a:ext cx="2946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- 25mm </a:t>
            </a:r>
            <a:r>
              <a:rPr lang="fr-CH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measuring</a:t>
            </a:r>
            <a:r>
              <a:rPr lang="fr-CH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span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rot="20095855">
            <a:off x="819414" y="3401132"/>
            <a:ext cx="3203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CH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Opto-electronic</a:t>
            </a:r>
            <a:r>
              <a:rPr lang="fr-CH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measuring</a:t>
            </a:r>
            <a:r>
              <a:rPr lang="fr-CH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system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rot="20095855">
            <a:off x="877516" y="4586160"/>
            <a:ext cx="3203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ZERODUR glass </a:t>
            </a:r>
            <a:r>
              <a:rPr lang="fr-CH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ceramic</a:t>
            </a:r>
            <a:r>
              <a:rPr lang="fr-CH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scale</a:t>
            </a:r>
            <a:r>
              <a:rPr lang="fr-CH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fr-CH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incremental</a:t>
            </a:r>
            <a:r>
              <a:rPr lang="fr-CH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divission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rot="20095855">
            <a:off x="819414" y="6014073"/>
            <a:ext cx="3203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CH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ABBE’s</a:t>
            </a:r>
            <a:r>
              <a:rPr lang="fr-CH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principle</a:t>
            </a:r>
            <a:r>
              <a:rPr lang="fr-CH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fully</a:t>
            </a:r>
            <a:r>
              <a:rPr lang="fr-CH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respected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rot="20100000">
            <a:off x="2423955" y="6309000"/>
            <a:ext cx="320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CH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Accuracy</a:t>
            </a:r>
            <a:r>
              <a:rPr lang="fr-CH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≤ 5 nm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 rot="20100000">
            <a:off x="4376773" y="6015642"/>
            <a:ext cx="3203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CH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Motorised</a:t>
            </a:r>
            <a:r>
              <a:rPr lang="fr-CH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measuring</a:t>
            </a:r>
            <a:r>
              <a:rPr lang="fr-CH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bolt</a:t>
            </a:r>
            <a:r>
              <a:rPr lang="fr-CH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activation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 rot="20100000">
            <a:off x="6305415" y="6015642"/>
            <a:ext cx="3203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- 0.000005 mm (5 nm) </a:t>
            </a:r>
            <a:r>
              <a:rPr lang="fr-CH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numerical</a:t>
            </a:r>
            <a:r>
              <a:rPr lang="fr-CH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interval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4"/>
          <p:cNvSpPr txBox="1">
            <a:spLocks/>
          </p:cNvSpPr>
          <p:nvPr/>
        </p:nvSpPr>
        <p:spPr>
          <a:xfrm>
            <a:off x="565150" y="68263"/>
            <a:ext cx="10185400" cy="923925"/>
          </a:xfrm>
          <a:prstGeom prst="rect">
            <a:avLst/>
          </a:prstGeom>
        </p:spPr>
        <p:txBody>
          <a:bodyPr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551886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1103772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1655658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2207544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/>
              <a:t>TESA UPD – Gauge Block Comparator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97818" y="1696244"/>
            <a:ext cx="457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90500"/>
            <a:r>
              <a:rPr lang="fr-F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Errors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fr-F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measurement</a:t>
            </a:r>
            <a:endParaRPr lang="fr-F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641626" y="2666628"/>
            <a:ext cx="2378174" cy="46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190500">
              <a:lnSpc>
                <a:spcPct val="90000"/>
              </a:lnSpc>
            </a:pPr>
            <a:r>
              <a:rPr lang="fr-FR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Repeatability</a:t>
            </a:r>
            <a:r>
              <a:rPr lang="fr-FR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limit</a:t>
            </a:r>
            <a:endParaRPr lang="fr-FR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377930" y="2666628"/>
            <a:ext cx="4132634" cy="46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190500">
              <a:lnSpc>
                <a:spcPct val="90000"/>
              </a:lnSpc>
            </a:pPr>
            <a:r>
              <a:rPr lang="fr-FR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Uncertainty</a:t>
            </a:r>
            <a:r>
              <a:rPr lang="fr-FR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fr-FR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measurement</a:t>
            </a:r>
            <a:endParaRPr lang="fr-FR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267200" y="3716660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90500"/>
            <a:r>
              <a:rPr lang="fr-FR" sz="20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fr-FR" sz="2000" i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0,015 µm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953994" y="3716660"/>
            <a:ext cx="3319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90500"/>
            <a:r>
              <a:rPr lang="fr-FR" sz="20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fr-FR" sz="2000" i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 = ± (0,05 + 0,5 x L) µm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81000" y="3352428"/>
            <a:ext cx="1036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730" y="1899295"/>
            <a:ext cx="6762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114" y="1946548"/>
            <a:ext cx="7048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617290" y="4598050"/>
            <a:ext cx="3746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>
                <a:latin typeface="Arial" pitchFamily="34" charset="0"/>
                <a:cs typeface="Arial" pitchFamily="34" charset="0"/>
              </a:rPr>
              <a:t>*</a:t>
            </a:r>
            <a:r>
              <a:rPr lang="fr-CH" sz="1600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1600" dirty="0" err="1">
                <a:latin typeface="Arial" pitchFamily="34" charset="0"/>
                <a:cs typeface="Arial" pitchFamily="34" charset="0"/>
              </a:rPr>
              <a:t>Without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influence of the </a:t>
            </a:r>
            <a:r>
              <a:rPr lang="fr-CH" sz="1600" dirty="0" err="1">
                <a:latin typeface="Arial" pitchFamily="34" charset="0"/>
                <a:cs typeface="Arial" pitchFamily="34" charset="0"/>
              </a:rPr>
              <a:t>temperature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17290" y="5152628"/>
            <a:ext cx="57606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>
                <a:latin typeface="Arial" pitchFamily="34" charset="0"/>
                <a:cs typeface="Arial" pitchFamily="34" charset="0"/>
              </a:rPr>
              <a:t>*</a:t>
            </a:r>
            <a:r>
              <a:rPr lang="fr-CH" sz="16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Condition </a:t>
            </a:r>
            <a:r>
              <a:rPr lang="fr-CH" sz="1600" dirty="0" err="1">
                <a:latin typeface="Arial" pitchFamily="34" charset="0"/>
                <a:cs typeface="Arial" pitchFamily="34" charset="0"/>
              </a:rPr>
              <a:t>involves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the use of </a:t>
            </a:r>
            <a:r>
              <a:rPr lang="fr-CH" sz="1600" dirty="0" err="1">
                <a:latin typeface="Arial" pitchFamily="34" charset="0"/>
                <a:cs typeface="Arial" pitchFamily="34" charset="0"/>
              </a:rPr>
              <a:t>reference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standards </a:t>
            </a:r>
            <a:r>
              <a:rPr lang="fr-CH" sz="1600" dirty="0" err="1">
                <a:latin typeface="Arial" pitchFamily="34" charset="0"/>
                <a:cs typeface="Arial" pitchFamily="34" charset="0"/>
              </a:rPr>
              <a:t>whose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1600" dirty="0" err="1">
                <a:latin typeface="Arial" pitchFamily="34" charset="0"/>
                <a:cs typeface="Arial" pitchFamily="34" charset="0"/>
              </a:rPr>
              <a:t>uncertainty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of </a:t>
            </a:r>
            <a:r>
              <a:rPr lang="fr-CH" sz="1600" dirty="0" err="1">
                <a:latin typeface="Arial" pitchFamily="34" charset="0"/>
                <a:cs typeface="Arial" pitchFamily="34" charset="0"/>
              </a:rPr>
              <a:t>measurement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1600" dirty="0" err="1">
                <a:latin typeface="Arial" pitchFamily="34" charset="0"/>
                <a:cs typeface="Arial" pitchFamily="34" charset="0"/>
              </a:rPr>
              <a:t>is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: </a:t>
            </a:r>
          </a:p>
          <a:p>
            <a:endParaRPr lang="fr-CH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600" dirty="0">
                <a:latin typeface="Arial" pitchFamily="34" charset="0"/>
                <a:cs typeface="Arial" pitchFamily="34" charset="0"/>
              </a:rPr>
              <a:t>U ≤ ± 0,015 µm</a:t>
            </a:r>
            <a:br>
              <a:rPr lang="fr-FR" sz="1600" dirty="0">
                <a:latin typeface="Arial" pitchFamily="34" charset="0"/>
                <a:cs typeface="Arial" pitchFamily="34" charset="0"/>
              </a:rPr>
            </a:br>
            <a:r>
              <a:rPr lang="fr-FR" sz="1600" dirty="0">
                <a:latin typeface="Arial" pitchFamily="34" charset="0"/>
                <a:cs typeface="Arial" pitchFamily="34" charset="0"/>
              </a:rPr>
              <a:t>for the </a:t>
            </a:r>
            <a:r>
              <a:rPr lang="fr-FR" sz="1600" dirty="0" err="1">
                <a:latin typeface="Arial" pitchFamily="34" charset="0"/>
                <a:cs typeface="Arial" pitchFamily="34" charset="0"/>
              </a:rPr>
              <a:t>comparator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 calibration</a:t>
            </a:r>
            <a:br>
              <a:rPr lang="fr-FR" sz="1600" dirty="0">
                <a:latin typeface="Arial" pitchFamily="34" charset="0"/>
                <a:cs typeface="Arial" pitchFamily="34" charset="0"/>
              </a:rPr>
            </a:br>
            <a:br>
              <a:rPr lang="fr-FR" sz="1600" dirty="0">
                <a:latin typeface="Arial" pitchFamily="34" charset="0"/>
                <a:cs typeface="Arial" pitchFamily="34" charset="0"/>
              </a:rPr>
            </a:br>
            <a:r>
              <a:rPr lang="fr-FR" sz="1600" dirty="0">
                <a:latin typeface="Arial" pitchFamily="34" charset="0"/>
                <a:cs typeface="Arial" pitchFamily="34" charset="0"/>
              </a:rPr>
              <a:t>U ≤ ± (0,02 + 0,2 x L) µm</a:t>
            </a:r>
            <a:br>
              <a:rPr lang="fr-FR" sz="1600" dirty="0">
                <a:latin typeface="Arial" pitchFamily="34" charset="0"/>
                <a:cs typeface="Arial" pitchFamily="34" charset="0"/>
              </a:rPr>
            </a:br>
            <a:r>
              <a:rPr lang="fr-FR" sz="1600" dirty="0">
                <a:latin typeface="Arial" pitchFamily="34" charset="0"/>
                <a:cs typeface="Arial" pitchFamily="34" charset="0"/>
              </a:rPr>
              <a:t>for the gauge block calibration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231177" y="3759324"/>
            <a:ext cx="11153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90500"/>
            <a:r>
              <a:rPr lang="fr-FR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 L in m )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6972093" y="6584776"/>
            <a:ext cx="4000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103313"/>
            <a:r>
              <a:rPr lang="fr-FR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fr-FR" sz="1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also</a:t>
            </a:r>
            <a:r>
              <a:rPr lang="fr-FR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used</a:t>
            </a:r>
            <a:r>
              <a:rPr lang="fr-FR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fr-FR" sz="1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measuring</a:t>
            </a:r>
            <a:r>
              <a:rPr lang="fr-FR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equipments</a:t>
            </a:r>
            <a:r>
              <a:rPr lang="fr-FR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such</a:t>
            </a:r>
            <a:r>
              <a:rPr lang="fr-FR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as horizontal </a:t>
            </a:r>
            <a:r>
              <a:rPr lang="fr-FR" sz="1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measuring</a:t>
            </a:r>
            <a:r>
              <a:rPr lang="fr-FR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benches</a:t>
            </a:r>
            <a:r>
              <a:rPr lang="fr-FR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fr-FR" sz="1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height</a:t>
            </a:r>
            <a:r>
              <a:rPr lang="fr-FR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gauges</a:t>
            </a:r>
            <a:r>
              <a:rPr lang="fr-FR" i="1" dirty="0">
                <a:latin typeface="Arial" pitchFamily="34" charset="0"/>
                <a:cs typeface="Arial" pitchFamily="34" charset="0"/>
              </a:rPr>
              <a:t>.  </a:t>
            </a:r>
            <a:endParaRPr lang="fr-FR" sz="3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4"/>
          <p:cNvSpPr txBox="1">
            <a:spLocks/>
          </p:cNvSpPr>
          <p:nvPr/>
        </p:nvSpPr>
        <p:spPr>
          <a:xfrm>
            <a:off x="565150" y="68263"/>
            <a:ext cx="10185400" cy="923925"/>
          </a:xfrm>
          <a:prstGeom prst="rect">
            <a:avLst/>
          </a:prstGeom>
        </p:spPr>
        <p:txBody>
          <a:bodyPr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551886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1103772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1655658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2207544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/>
              <a:t>TESA UPT – Temperature Device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65149" y="1486632"/>
            <a:ext cx="4516637" cy="85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103313">
              <a:lnSpc>
                <a:spcPct val="90000"/>
              </a:lnSpc>
            </a:pP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TESA gauge block </a:t>
            </a:r>
            <a:r>
              <a:rPr lang="fr-F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comparators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UPC and UPD</a:t>
            </a:r>
          </a:p>
        </p:txBody>
      </p:sp>
      <p:pic>
        <p:nvPicPr>
          <p:cNvPr id="1026" name="Picture 2" descr="http://www.instrumart.com/assets/chubE4_20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816" y="4720580"/>
            <a:ext cx="340237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30" y="2416324"/>
            <a:ext cx="432968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222033" y="1624236"/>
            <a:ext cx="567497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00050" indent="-400050" defTabSz="190500">
              <a:buClr>
                <a:srgbClr val="00B050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temperature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sensors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PT100 (4-wires type).</a:t>
            </a:r>
          </a:p>
          <a:p>
            <a:pPr marL="400050" indent="-400050" defTabSz="190500">
              <a:buClr>
                <a:srgbClr val="00B050"/>
              </a:buClr>
              <a:buFont typeface="Wingdings" pitchFamily="2" charset="2"/>
              <a:buChar char="Ø"/>
            </a:pPr>
            <a:endParaRPr lang="fr-FR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 defTabSz="190500">
              <a:buClr>
                <a:srgbClr val="00B050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 of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them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clamps for the gauge blocks</a:t>
            </a:r>
          </a:p>
          <a:p>
            <a:pPr defTabSz="190500">
              <a:buClr>
                <a:srgbClr val="00B050"/>
              </a:buClr>
            </a:pPr>
            <a:endParaRPr lang="fr-FR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 defTabSz="190500">
              <a:buClr>
                <a:srgbClr val="00B050"/>
              </a:buClr>
              <a:buFont typeface="Wingdings" pitchFamily="2" charset="2"/>
              <a:buChar char="Ø"/>
            </a:pP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Numerical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interval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0.001°C</a:t>
            </a:r>
          </a:p>
          <a:p>
            <a:pPr marL="285750" indent="-285750" defTabSz="190500">
              <a:buClr>
                <a:srgbClr val="00B050"/>
              </a:buClr>
              <a:buFont typeface="Wingdings" pitchFamily="2" charset="2"/>
              <a:buChar char="Ø"/>
            </a:pPr>
            <a:endParaRPr lang="fr-FR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 defTabSz="190500">
              <a:buClr>
                <a:srgbClr val="00B050"/>
              </a:buClr>
              <a:buFont typeface="Wingdings" pitchFamily="2" charset="2"/>
              <a:buChar char="Ø"/>
            </a:pP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Calibrated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for the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measuring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range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19°C up to 24°C</a:t>
            </a:r>
          </a:p>
          <a:p>
            <a:pPr marL="285750" indent="-285750" defTabSz="190500">
              <a:buClr>
                <a:srgbClr val="00B050"/>
              </a:buClr>
              <a:buFont typeface="Wingdings" pitchFamily="2" charset="2"/>
              <a:buChar char="Ø"/>
            </a:pPr>
            <a:endParaRPr lang="fr-FR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 defTabSz="190500">
              <a:buClr>
                <a:srgbClr val="00B050"/>
              </a:buClr>
              <a:buFont typeface="Wingdings" pitchFamily="2" charset="2"/>
              <a:buChar char="Ø"/>
            </a:pP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Uncertainty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of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measurement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U = +/- 0.03°C</a:t>
            </a:r>
          </a:p>
          <a:p>
            <a:pPr marL="285750" indent="-285750" defTabSz="190500">
              <a:buClr>
                <a:srgbClr val="00B050"/>
              </a:buClr>
              <a:buFont typeface="Wingdings" pitchFamily="2" charset="2"/>
              <a:buChar char="Ø"/>
            </a:pPr>
            <a:endParaRPr lang="fr-FR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 defTabSz="190500">
              <a:buClr>
                <a:srgbClr val="00B050"/>
              </a:buClr>
              <a:buFont typeface="Wingdings" pitchFamily="2" charset="2"/>
              <a:buChar char="Ø"/>
            </a:pP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Delivered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SCS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calibraiton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certificate</a:t>
            </a:r>
            <a:endParaRPr lang="fr-FR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defTabSz="190500">
              <a:buClr>
                <a:srgbClr val="00B050"/>
              </a:buClr>
            </a:pPr>
            <a:endParaRPr lang="fr-FR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defTabSz="190500">
              <a:buClr>
                <a:srgbClr val="00B050"/>
              </a:buClr>
            </a:pPr>
            <a:endParaRPr lang="fr-FR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841" y="3646150"/>
            <a:ext cx="438201" cy="42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Mont-UPD10.JPG                                                 0001F9D3Macintosh HD                   ABA78158: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81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5" y="1408212"/>
            <a:ext cx="11077581" cy="600073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1467869" y="1552228"/>
            <a:ext cx="7914043" cy="441418"/>
          </a:xfrm>
        </p:spPr>
        <p:txBody>
          <a:bodyPr anchor="ctr"/>
          <a:lstStyle/>
          <a:p>
            <a:pPr>
              <a:tabLst>
                <a:tab pos="2701942" algn="l"/>
              </a:tabLst>
            </a:pPr>
            <a:r>
              <a:rPr lang="fr-FR" dirty="0"/>
              <a:t>Gauge Blocks	</a:t>
            </a:r>
            <a:r>
              <a:rPr lang="fr-FR" b="1" dirty="0"/>
              <a:t>Introduction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0"/>
          </p:nvPr>
        </p:nvSpPr>
        <p:spPr>
          <a:xfrm>
            <a:off x="1467869" y="2920380"/>
            <a:ext cx="8265109" cy="672307"/>
          </a:xfrm>
        </p:spPr>
        <p:txBody>
          <a:bodyPr anchor="ctr"/>
          <a:lstStyle/>
          <a:p>
            <a:pPr defTabSz="942805">
              <a:tabLst>
                <a:tab pos="2701942" algn="l"/>
              </a:tabLst>
            </a:pPr>
            <a:r>
              <a:rPr lang="fr-FR" dirty="0"/>
              <a:t>TESA UPC	</a:t>
            </a:r>
            <a:r>
              <a:rPr lang="fr-FR" b="1" dirty="0"/>
              <a:t>Gauge Block </a:t>
            </a:r>
            <a:r>
              <a:rPr lang="fr-FR" b="1" dirty="0" err="1"/>
              <a:t>Comparator</a:t>
            </a:r>
            <a:endParaRPr lang="fr-FR" b="1" dirty="0"/>
          </a:p>
          <a:p>
            <a:pPr marL="1738313" lvl="4" indent="0" defTabSz="942805">
              <a:buNone/>
              <a:tabLst>
                <a:tab pos="2701942" algn="l"/>
              </a:tabLst>
            </a:pPr>
            <a:r>
              <a:rPr lang="fr-CH" b="1" dirty="0"/>
              <a:t>	</a:t>
            </a:r>
            <a:r>
              <a:rPr lang="fr-CH" dirty="0"/>
              <a:t>- For comparative </a:t>
            </a:r>
            <a:r>
              <a:rPr lang="fr-CH" dirty="0" err="1"/>
              <a:t>measurements</a:t>
            </a:r>
            <a:endParaRPr lang="fr-FR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1467869" y="3784476"/>
            <a:ext cx="9230541" cy="672307"/>
          </a:xfrm>
        </p:spPr>
        <p:txBody>
          <a:bodyPr anchor="ctr">
            <a:noAutofit/>
          </a:bodyPr>
          <a:lstStyle/>
          <a:p>
            <a:pPr>
              <a:tabLst>
                <a:tab pos="2701942" algn="l"/>
              </a:tabLst>
            </a:pPr>
            <a:r>
              <a:rPr lang="fr-FR" dirty="0"/>
              <a:t>TESA UPD	</a:t>
            </a:r>
            <a:r>
              <a:rPr lang="fr-FR" b="1" dirty="0"/>
              <a:t>Gauge Block </a:t>
            </a:r>
            <a:r>
              <a:rPr lang="fr-FR" b="1" dirty="0" err="1"/>
              <a:t>Comparator</a:t>
            </a:r>
            <a:endParaRPr lang="fr-FR" b="1" dirty="0"/>
          </a:p>
          <a:p>
            <a:pPr marL="0" indent="0">
              <a:buNone/>
              <a:tabLst>
                <a:tab pos="2701942" algn="l"/>
              </a:tabLst>
            </a:pPr>
            <a:r>
              <a:rPr lang="fr-CH" b="1" dirty="0"/>
              <a:t>	</a:t>
            </a:r>
            <a:r>
              <a:rPr lang="fr-CH" sz="1400" dirty="0"/>
              <a:t>	- For comparative and direct </a:t>
            </a:r>
            <a:r>
              <a:rPr lang="en-US" sz="1400" dirty="0"/>
              <a:t>measurements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1467869" y="4648572"/>
            <a:ext cx="7914043" cy="516290"/>
          </a:xfrm>
        </p:spPr>
        <p:txBody>
          <a:bodyPr anchor="ctr"/>
          <a:lstStyle/>
          <a:p>
            <a:pPr>
              <a:tabLst>
                <a:tab pos="2701942" algn="l"/>
              </a:tabLst>
            </a:pPr>
            <a:r>
              <a:rPr lang="fr-FR" dirty="0"/>
              <a:t>TESA UPT	</a:t>
            </a:r>
            <a:r>
              <a:rPr lang="fr-FR" b="1" dirty="0" err="1"/>
              <a:t>Temperature</a:t>
            </a:r>
            <a:r>
              <a:rPr lang="fr-FR" b="1" dirty="0"/>
              <a:t> </a:t>
            </a:r>
            <a:r>
              <a:rPr lang="fr-FR" b="1" dirty="0" err="1"/>
              <a:t>Device</a:t>
            </a:r>
            <a:endParaRPr lang="fr-FR" b="1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3"/>
          </p:nvPr>
        </p:nvSpPr>
        <p:spPr>
          <a:xfrm>
            <a:off x="1467870" y="5368652"/>
            <a:ext cx="8703942" cy="552062"/>
          </a:xfrm>
        </p:spPr>
        <p:txBody>
          <a:bodyPr anchor="ctr"/>
          <a:lstStyle/>
          <a:p>
            <a:pPr>
              <a:tabLst>
                <a:tab pos="2701942" algn="l"/>
              </a:tabLst>
            </a:pPr>
            <a:r>
              <a:rPr lang="fr-FR" dirty="0"/>
              <a:t>TESA UP	</a:t>
            </a:r>
            <a:r>
              <a:rPr lang="fr-FR" b="1" dirty="0"/>
              <a:t>The Software Programme</a:t>
            </a:r>
            <a:endParaRPr lang="fr-FR" sz="1700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4"/>
          </p:nvPr>
        </p:nvSpPr>
        <p:spPr>
          <a:xfrm>
            <a:off x="1467869" y="6664796"/>
            <a:ext cx="9086525" cy="792088"/>
          </a:xfrm>
        </p:spPr>
        <p:txBody>
          <a:bodyPr anchor="ctr"/>
          <a:lstStyle/>
          <a:p>
            <a:pPr>
              <a:tabLst>
                <a:tab pos="2701942" algn="l"/>
              </a:tabLst>
            </a:pPr>
            <a:r>
              <a:rPr lang="fr-FR" dirty="0"/>
              <a:t>Marketing	</a:t>
            </a:r>
            <a:r>
              <a:rPr lang="fr-FR" b="1" dirty="0" err="1"/>
              <a:t>Delivery</a:t>
            </a:r>
            <a:r>
              <a:rPr lang="fr-FR" b="1" dirty="0"/>
              <a:t> Programme / Maintenance / </a:t>
            </a:r>
            <a:r>
              <a:rPr lang="fr-FR" b="1" dirty="0" err="1"/>
              <a:t>Investments</a:t>
            </a:r>
            <a:endParaRPr lang="fr-FR" b="1" dirty="0"/>
          </a:p>
        </p:txBody>
      </p:sp>
      <p:sp>
        <p:nvSpPr>
          <p:cNvPr id="16" name="Text Placeholder 22"/>
          <p:cNvSpPr>
            <a:spLocks noGrp="1"/>
          </p:cNvSpPr>
          <p:nvPr>
            <p:ph type="body" sz="quarter" idx="20"/>
          </p:nvPr>
        </p:nvSpPr>
        <p:spPr>
          <a:xfrm>
            <a:off x="1467869" y="2128292"/>
            <a:ext cx="8265109" cy="576064"/>
          </a:xfrm>
        </p:spPr>
        <p:txBody>
          <a:bodyPr anchor="ctr"/>
          <a:lstStyle/>
          <a:p>
            <a:pPr defTabSz="942805">
              <a:tabLst>
                <a:tab pos="2701942" algn="l"/>
              </a:tabLst>
            </a:pPr>
            <a:r>
              <a:rPr lang="fr-FR" dirty="0"/>
              <a:t>TESA UPC / UPD	</a:t>
            </a:r>
            <a:r>
              <a:rPr lang="fr-CH" b="1" dirty="0"/>
              <a:t>Configuration</a:t>
            </a:r>
            <a:endParaRPr lang="fr-FR" dirty="0"/>
          </a:p>
        </p:txBody>
      </p:sp>
      <p:sp>
        <p:nvSpPr>
          <p:cNvPr id="11" name="Text Placeholder 25"/>
          <p:cNvSpPr>
            <a:spLocks noGrp="1"/>
          </p:cNvSpPr>
          <p:nvPr>
            <p:ph type="body" sz="quarter" idx="23"/>
          </p:nvPr>
        </p:nvSpPr>
        <p:spPr>
          <a:xfrm>
            <a:off x="1481386" y="6112734"/>
            <a:ext cx="8703942" cy="552062"/>
          </a:xfrm>
        </p:spPr>
        <p:txBody>
          <a:bodyPr anchor="ctr"/>
          <a:lstStyle/>
          <a:p>
            <a:pPr>
              <a:tabLst>
                <a:tab pos="2701942" algn="l"/>
              </a:tabLst>
            </a:pPr>
            <a:r>
              <a:rPr lang="fr-FR" dirty="0"/>
              <a:t>TESA UPC / UPC	</a:t>
            </a:r>
            <a:r>
              <a:rPr lang="fr-FR" b="1" dirty="0"/>
              <a:t>System Components</a:t>
            </a:r>
            <a:endParaRPr lang="fr-FR" sz="1700" dirty="0"/>
          </a:p>
        </p:txBody>
      </p:sp>
    </p:spTree>
    <p:extLst>
      <p:ext uri="{BB962C8B-B14F-4D97-AF65-F5344CB8AC3E}">
        <p14:creationId xmlns:p14="http://schemas.microsoft.com/office/powerpoint/2010/main" val="370033096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4"/>
          <p:cNvSpPr txBox="1">
            <a:spLocks/>
          </p:cNvSpPr>
          <p:nvPr/>
        </p:nvSpPr>
        <p:spPr>
          <a:xfrm>
            <a:off x="565150" y="68263"/>
            <a:ext cx="10185400" cy="923925"/>
          </a:xfrm>
          <a:prstGeom prst="rect">
            <a:avLst/>
          </a:prstGeom>
        </p:spPr>
        <p:txBody>
          <a:bodyPr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551886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1103772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1655658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2207544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/>
              <a:t>TESA UP – Software Programme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5149" y="1486632"/>
            <a:ext cx="4444629" cy="85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103313">
              <a:lnSpc>
                <a:spcPct val="90000"/>
              </a:lnSpc>
            </a:pP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TESA gauge block </a:t>
            </a:r>
            <a:r>
              <a:rPr lang="fr-F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comparators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UPC and UPD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383472" y="1583820"/>
            <a:ext cx="5674978" cy="565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00050" indent="-400050" defTabSz="190500">
              <a:buClr>
                <a:srgbClr val="00B050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On-line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processing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length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temperature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values.</a:t>
            </a:r>
          </a:p>
          <a:p>
            <a:pPr marL="285750" indent="-285750" defTabSz="190500">
              <a:buClr>
                <a:srgbClr val="00B050"/>
              </a:buClr>
              <a:buFont typeface="Wingdings" pitchFamily="2" charset="2"/>
              <a:buChar char="Ø"/>
            </a:pPr>
            <a:endParaRPr lang="fr-FR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 defTabSz="190500">
              <a:buClr>
                <a:srgbClr val="00B050"/>
              </a:buClr>
              <a:buFont typeface="Wingdings" pitchFamily="2" charset="2"/>
              <a:buChar char="Ø"/>
            </a:pP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Automatic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execution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of all relevant corrections.</a:t>
            </a:r>
          </a:p>
          <a:p>
            <a:pPr marL="400050" indent="-400050" defTabSz="190500">
              <a:buClr>
                <a:srgbClr val="00B050"/>
              </a:buClr>
              <a:buFont typeface="Wingdings" pitchFamily="2" charset="2"/>
              <a:buChar char="Ø"/>
            </a:pPr>
            <a:endParaRPr lang="fr-FR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 defTabSz="190500">
              <a:buClr>
                <a:srgbClr val="00B050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Large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possibilities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for a self-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creation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certificates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and calibration modes.</a:t>
            </a:r>
          </a:p>
          <a:p>
            <a:pPr marL="285750" indent="-285750" defTabSz="190500">
              <a:buClr>
                <a:srgbClr val="00B050"/>
              </a:buClr>
              <a:buFont typeface="Wingdings" pitchFamily="2" charset="2"/>
              <a:buChar char="Ø"/>
            </a:pPr>
            <a:endParaRPr lang="fr-FR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 defTabSz="190500">
              <a:buClr>
                <a:srgbClr val="00B050"/>
              </a:buClr>
              <a:buFont typeface="Wingdings" pitchFamily="2" charset="2"/>
              <a:buChar char="Ø"/>
            </a:pP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Result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outputs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according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to ISO 3650:1998, to 6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other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standards and to a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personnalized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one.</a:t>
            </a:r>
          </a:p>
          <a:p>
            <a:pPr marL="285750" indent="-285750" defTabSz="190500">
              <a:buClr>
                <a:srgbClr val="00B050"/>
              </a:buClr>
              <a:buFont typeface="Wingdings" pitchFamily="2" charset="2"/>
              <a:buChar char="Ø"/>
            </a:pPr>
            <a:endParaRPr lang="fr-FR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 defTabSz="190500">
              <a:buClr>
                <a:srgbClr val="00B050"/>
              </a:buClr>
              <a:buFont typeface="Wingdings" pitchFamily="2" charset="2"/>
              <a:buChar char="Ø"/>
            </a:pPr>
            <a:r>
              <a:rPr lang="fr-CH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Available</a:t>
            </a:r>
            <a:r>
              <a:rPr lang="fr-CH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 11 </a:t>
            </a:r>
            <a:r>
              <a:rPr lang="fr-CH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languages</a:t>
            </a:r>
            <a:r>
              <a:rPr lang="fr-CH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190500">
              <a:buClr>
                <a:srgbClr val="00B050"/>
              </a:buClr>
              <a:buFont typeface="Wingdings" pitchFamily="2" charset="2"/>
              <a:buChar char="Ø"/>
            </a:pPr>
            <a:endParaRPr lang="fr-FR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 defTabSz="190500">
              <a:buClr>
                <a:srgbClr val="00B050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Compatible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Win 7 (32 bits) and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lower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defTabSz="190500">
              <a:buClr>
                <a:srgbClr val="00B050"/>
              </a:buClr>
              <a:buFont typeface="Wingdings" pitchFamily="2" charset="2"/>
              <a:buChar char="Ø"/>
            </a:pPr>
            <a:endParaRPr lang="fr-FR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 defTabSz="190500">
              <a:buClr>
                <a:srgbClr val="00B050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Compatible for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comparators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competitors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00050" indent="-400050" defTabSz="190500">
              <a:buClr>
                <a:srgbClr val="00B050"/>
              </a:buClr>
              <a:buFont typeface="Wingdings" pitchFamily="2" charset="2"/>
              <a:buChar char="Ø"/>
            </a:pPr>
            <a:endParaRPr lang="fr-FR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 defTabSz="190500">
              <a:buClr>
                <a:srgbClr val="00B050"/>
              </a:buClr>
              <a:buFont typeface="Wingdings" pitchFamily="2" charset="2"/>
              <a:buChar char="Ø"/>
            </a:pP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Delivered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protective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dongle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(hard-key) in USB</a:t>
            </a:r>
          </a:p>
          <a:p>
            <a:pPr marL="285750" indent="-285750" defTabSz="190500">
              <a:buClr>
                <a:srgbClr val="00B050"/>
              </a:buClr>
              <a:buFont typeface="Wingdings" pitchFamily="2" charset="2"/>
              <a:buChar char="Ø"/>
            </a:pPr>
            <a:endParaRPr lang="fr-FR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defTabSz="190500">
              <a:buClr>
                <a:srgbClr val="00B050"/>
              </a:buClr>
            </a:pPr>
            <a:endParaRPr lang="fr-FR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C:\Users\kowalskip\AppData\Local\Microsoft\Windows\Temporary Internet Files\Content.Outlook\0QXS071L\Fig 3_EN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21" y="2311706"/>
            <a:ext cx="445483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:\PMI (Product Management Instrumenting)\TESA\L - Dispositif étalonnage\UPC_UPD+UP\ModeEmploi\Images TesaUP\DE - 102.bm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98"/>
          <a:stretch/>
        </p:blipFill>
        <p:spPr bwMode="auto">
          <a:xfrm>
            <a:off x="298601" y="4936604"/>
            <a:ext cx="2829828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565150" y="1480220"/>
            <a:ext cx="6748884" cy="82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103313"/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Dual Template: a </a:t>
            </a:r>
            <a:r>
              <a:rPr lang="fr-F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patented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pending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system for TESA UPD and </a:t>
            </a:r>
            <a:r>
              <a:rPr lang="fr-F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optionnaly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for UPC</a:t>
            </a:r>
          </a:p>
        </p:txBody>
      </p:sp>
      <p:pic>
        <p:nvPicPr>
          <p:cNvPr id="24579" name="Picture 8" descr="&#10;Mont-UPD7.JPG                                                  0001F9D3Macintosh HD                   ABA78158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38" y="2488332"/>
            <a:ext cx="324694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0" descr="Mont-2Schab.jpg                                                0001F9D3Macintosh HD                   ABA7815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738" y="2880063"/>
            <a:ext cx="1800200" cy="158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1" descr="Mont-UPC 3.JPG                                                 0001F9D3Macintosh HD                   ABA78158: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51" y="4795849"/>
            <a:ext cx="3295127" cy="253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4315264" y="2488332"/>
            <a:ext cx="587909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103313">
              <a:lnSpc>
                <a:spcPct val="90000"/>
              </a:lnSpc>
            </a:pPr>
            <a:r>
              <a:rPr lang="fr-FR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Main </a:t>
            </a:r>
            <a:r>
              <a:rPr lang="fr-FR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target</a:t>
            </a:r>
            <a:r>
              <a:rPr lang="fr-FR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fr-FR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protect</a:t>
            </a:r>
            <a:r>
              <a:rPr lang="fr-F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fr-FR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expensive</a:t>
            </a:r>
            <a:r>
              <a:rPr lang="fr-F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reference</a:t>
            </a:r>
            <a:r>
              <a:rPr lang="fr-F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gauge blocks.</a:t>
            </a:r>
          </a:p>
        </p:txBody>
      </p:sp>
      <p:sp>
        <p:nvSpPr>
          <p:cNvPr id="11" name="Title 14"/>
          <p:cNvSpPr txBox="1">
            <a:spLocks/>
          </p:cNvSpPr>
          <p:nvPr/>
        </p:nvSpPr>
        <p:spPr>
          <a:xfrm>
            <a:off x="565150" y="68263"/>
            <a:ext cx="10185400" cy="923925"/>
          </a:xfrm>
          <a:prstGeom prst="rect">
            <a:avLst/>
          </a:prstGeom>
        </p:spPr>
        <p:txBody>
          <a:bodyPr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551886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1103772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1655658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2207544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/>
              <a:t>TESA UPC / UPD – System Components</a:t>
            </a:r>
          </a:p>
        </p:txBody>
      </p:sp>
      <p:pic>
        <p:nvPicPr>
          <p:cNvPr id="2050" name="Picture 2" descr="http://us.123rf.com/400wm/400/400/braverabbit/braverabbit1005/braverabbit100500004/6924623-3d-illustration-render-of-a-target-with-a-blue-arrow-stuck-right-in-the-cente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461" y="2776364"/>
            <a:ext cx="1332397" cy="133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4425413" y="4648572"/>
            <a:ext cx="587909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103313">
              <a:lnSpc>
                <a:spcPct val="90000"/>
              </a:lnSpc>
            </a:pPr>
            <a:r>
              <a:rPr lang="fr-FR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How: </a:t>
            </a:r>
            <a:r>
              <a:rPr lang="fr-F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fr-FR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reducing</a:t>
            </a:r>
            <a:r>
              <a:rPr lang="fr-F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fr-FR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travel</a:t>
            </a:r>
            <a:r>
              <a:rPr lang="fr-F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the </a:t>
            </a:r>
            <a:r>
              <a:rPr lang="fr-FR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reference</a:t>
            </a:r>
            <a:r>
              <a:rPr lang="fr-F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gauge blocks of about 70%. </a:t>
            </a:r>
          </a:p>
        </p:txBody>
      </p:sp>
      <p:pic>
        <p:nvPicPr>
          <p:cNvPr id="2052" name="Picture 4" descr="http://www.historyking.com/images/How-Long-Did-The-Great-Depression-Last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714" y="5173819"/>
            <a:ext cx="1134205" cy="1130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ZoneTexte 1"/>
          <p:cNvSpPr txBox="1"/>
          <p:nvPr/>
        </p:nvSpPr>
        <p:spPr>
          <a:xfrm>
            <a:off x="5739620" y="5224636"/>
            <a:ext cx="50206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fr-CH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contribute</a:t>
            </a:r>
            <a:r>
              <a:rPr lang="fr-CH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fr-CH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lower</a:t>
            </a:r>
            <a:r>
              <a:rPr lang="fr-CH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the </a:t>
            </a:r>
            <a:r>
              <a:rPr lang="fr-CH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risks</a:t>
            </a:r>
            <a:r>
              <a:rPr lang="fr-CH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fr-CH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damaging</a:t>
            </a:r>
            <a:r>
              <a:rPr lang="fr-CH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fr-CH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wearing</a:t>
            </a:r>
            <a:r>
              <a:rPr lang="fr-CH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fr-CH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fr-CH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measuring</a:t>
            </a:r>
            <a:r>
              <a:rPr lang="fr-CH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faces.</a:t>
            </a:r>
          </a:p>
          <a:p>
            <a:r>
              <a:rPr lang="fr-CH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double protection blocks leads to </a:t>
            </a:r>
            <a:r>
              <a:rPr lang="fr-CH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significant</a:t>
            </a:r>
            <a:r>
              <a:rPr lang="fr-CH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cost</a:t>
            </a:r>
            <a:r>
              <a:rPr lang="fr-CH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savings</a:t>
            </a:r>
            <a:r>
              <a:rPr lang="fr-CH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fr-CH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reducing</a:t>
            </a:r>
            <a:r>
              <a:rPr lang="fr-CH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needs</a:t>
            </a:r>
            <a:r>
              <a:rPr lang="fr-CH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for:</a:t>
            </a:r>
          </a:p>
          <a:p>
            <a:pPr marL="285750" indent="-285750">
              <a:buFontTx/>
              <a:buChar char="-"/>
            </a:pPr>
            <a:r>
              <a:rPr lang="fr-CH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Recalibration</a:t>
            </a:r>
            <a:endParaRPr lang="fr-CH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fr-CH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Restoring</a:t>
            </a:r>
            <a:r>
              <a:rPr lang="fr-CH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measuring</a:t>
            </a:r>
            <a:r>
              <a:rPr lang="fr-CH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faces, </a:t>
            </a:r>
            <a:r>
              <a:rPr lang="fr-CH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replacing</a:t>
            </a:r>
            <a:r>
              <a:rPr lang="fr-CH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worn</a:t>
            </a:r>
            <a:r>
              <a:rPr lang="fr-CH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fr-CH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damaged</a:t>
            </a:r>
            <a:r>
              <a:rPr lang="fr-CH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referenced</a:t>
            </a:r>
            <a:r>
              <a:rPr lang="fr-CH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gauges</a:t>
            </a:r>
          </a:p>
          <a:p>
            <a:pPr marL="285750" indent="-285750">
              <a:buFontTx/>
              <a:buChar char="-"/>
            </a:pPr>
            <a:r>
              <a:rPr lang="fr-CH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Life extension of the full </a:t>
            </a:r>
            <a:r>
              <a:rPr lang="fr-CH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reference</a:t>
            </a:r>
            <a:r>
              <a:rPr lang="fr-CH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sets.</a:t>
            </a:r>
          </a:p>
          <a:p>
            <a:pPr marL="285750" indent="-285750">
              <a:buFontTx/>
              <a:buChar char="-"/>
            </a:pPr>
            <a:r>
              <a:rPr lang="fr-CH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Longer life of the pins of the table of the UPC or UPD.</a:t>
            </a:r>
          </a:p>
        </p:txBody>
      </p:sp>
    </p:spTree>
    <p:extLst>
      <p:ext uri="{BB962C8B-B14F-4D97-AF65-F5344CB8AC3E}">
        <p14:creationId xmlns:p14="http://schemas.microsoft.com/office/powerpoint/2010/main" val="275366841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4"/>
          <p:cNvSpPr txBox="1">
            <a:spLocks/>
          </p:cNvSpPr>
          <p:nvPr/>
        </p:nvSpPr>
        <p:spPr>
          <a:xfrm>
            <a:off x="565150" y="68263"/>
            <a:ext cx="10185400" cy="923925"/>
          </a:xfrm>
          <a:prstGeom prst="rect">
            <a:avLst/>
          </a:prstGeom>
        </p:spPr>
        <p:txBody>
          <a:bodyPr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551886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1103772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1655658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2207544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/>
              <a:t>TESA </a:t>
            </a:r>
            <a:r>
              <a:rPr lang="en-GB" b="1" dirty="0"/>
              <a:t>UPC</a:t>
            </a:r>
            <a:r>
              <a:rPr lang="en-GB" dirty="0"/>
              <a:t> – System Components</a:t>
            </a:r>
          </a:p>
        </p:txBody>
      </p:sp>
      <p:pic>
        <p:nvPicPr>
          <p:cNvPr id="5122" name="Picture 2" descr="P:\PMI (Product Management Instrumenting)\TESA\L - Dispositif étalonnage\UPC_UPD+UP\ModeEmploi\ME source\Photos_2013\Fig.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94" y="1480220"/>
            <a:ext cx="7992888" cy="57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96492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4"/>
          <p:cNvSpPr txBox="1">
            <a:spLocks/>
          </p:cNvSpPr>
          <p:nvPr/>
        </p:nvSpPr>
        <p:spPr>
          <a:xfrm>
            <a:off x="565150" y="68263"/>
            <a:ext cx="10185400" cy="923925"/>
          </a:xfrm>
          <a:prstGeom prst="rect">
            <a:avLst/>
          </a:prstGeom>
        </p:spPr>
        <p:txBody>
          <a:bodyPr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551886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1103772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1655658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2207544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/>
              <a:t>TESA </a:t>
            </a:r>
            <a:r>
              <a:rPr lang="en-GB" b="1" dirty="0"/>
              <a:t>UPD</a:t>
            </a:r>
            <a:r>
              <a:rPr lang="en-GB" dirty="0"/>
              <a:t> – System Components</a:t>
            </a:r>
          </a:p>
        </p:txBody>
      </p:sp>
      <p:pic>
        <p:nvPicPr>
          <p:cNvPr id="4098" name="Picture 2" descr="P:\PMI (Product Management Instrumenting)\TESA\L - Dispositif étalonnage\UPC_UPD+UP\ModeEmploi\ME source\Photos_2013\Fig.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54" y="1480220"/>
            <a:ext cx="8928992" cy="58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/>
          <p:cNvSpPr txBox="1">
            <a:spLocks/>
          </p:cNvSpPr>
          <p:nvPr/>
        </p:nvSpPr>
        <p:spPr>
          <a:xfrm>
            <a:off x="565150" y="68263"/>
            <a:ext cx="10185400" cy="923925"/>
          </a:xfrm>
          <a:prstGeom prst="rect">
            <a:avLst/>
          </a:prstGeom>
        </p:spPr>
        <p:txBody>
          <a:bodyPr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551886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1103772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1655658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2207544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/>
              <a:t>TESA UPC / UPD – Delivery Programmes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97818" y="1480220"/>
            <a:ext cx="39799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90500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TESA UPC: 8 </a:t>
            </a:r>
            <a:r>
              <a:rPr lang="fr-FR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Ordering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variations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945882" y="1480220"/>
            <a:ext cx="39799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90500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TESA UPD: 3 </a:t>
            </a:r>
            <a:r>
              <a:rPr lang="fr-FR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Ordering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variations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82" y="1984276"/>
            <a:ext cx="5045335" cy="5058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051" y="1984276"/>
            <a:ext cx="5114367" cy="5058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28916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/>
          <p:cNvSpPr txBox="1">
            <a:spLocks/>
          </p:cNvSpPr>
          <p:nvPr/>
        </p:nvSpPr>
        <p:spPr>
          <a:xfrm>
            <a:off x="565150" y="68263"/>
            <a:ext cx="10185400" cy="923925"/>
          </a:xfrm>
          <a:prstGeom prst="rect">
            <a:avLst/>
          </a:prstGeom>
        </p:spPr>
        <p:txBody>
          <a:bodyPr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551886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1103772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1655658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2207544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/>
              <a:t>TESA UPC / UPD – Delivery Programmes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97818" y="1480220"/>
            <a:ext cx="743629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90500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Options (</a:t>
            </a:r>
            <a:r>
              <a:rPr lang="fr-FR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depending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fr-FR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delivery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programme) and </a:t>
            </a:r>
            <a:r>
              <a:rPr lang="fr-FR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Accessories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617290" y="2056284"/>
            <a:ext cx="3856760" cy="1165438"/>
            <a:chOff x="617290" y="2056284"/>
            <a:chExt cx="3856760" cy="1165438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90" y="2056284"/>
              <a:ext cx="3856760" cy="1165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17290" y="2056284"/>
              <a:ext cx="3856760" cy="1165438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617289" y="3568452"/>
            <a:ext cx="4702718" cy="3691360"/>
            <a:chOff x="617289" y="3621508"/>
            <a:chExt cx="4702718" cy="3691360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31"/>
            <a:stretch/>
          </p:blipFill>
          <p:spPr bwMode="auto">
            <a:xfrm>
              <a:off x="617290" y="3621508"/>
              <a:ext cx="4702717" cy="3691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617289" y="3621508"/>
              <a:ext cx="4702717" cy="3691360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5657850" y="2056284"/>
            <a:ext cx="5072763" cy="2104094"/>
            <a:chOff x="5657850" y="2056284"/>
            <a:chExt cx="5072763" cy="2104094"/>
          </a:xfrm>
        </p:grpSpPr>
        <p:grpSp>
          <p:nvGrpSpPr>
            <p:cNvPr id="6" name="Groupe 5"/>
            <p:cNvGrpSpPr/>
            <p:nvPr/>
          </p:nvGrpSpPr>
          <p:grpSpPr>
            <a:xfrm>
              <a:off x="5657850" y="2056284"/>
              <a:ext cx="5072763" cy="2104094"/>
              <a:chOff x="5657850" y="5224636"/>
              <a:chExt cx="5072763" cy="2104094"/>
            </a:xfrm>
          </p:grpSpPr>
          <p:pic>
            <p:nvPicPr>
              <p:cNvPr id="7176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7850" y="5224636"/>
                <a:ext cx="3024335" cy="21040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77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9065" y="5224636"/>
                <a:ext cx="1721548" cy="18523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5657850" y="5225264"/>
                <a:ext cx="5072762" cy="2103465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" name="Connecteur droit 11"/>
            <p:cNvCxnSpPr/>
            <p:nvPr/>
          </p:nvCxnSpPr>
          <p:spPr>
            <a:xfrm>
              <a:off x="7602066" y="3496444"/>
              <a:ext cx="21602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6377930" y="392849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/>
          <p:cNvGrpSpPr/>
          <p:nvPr/>
        </p:nvGrpSpPr>
        <p:grpSpPr>
          <a:xfrm>
            <a:off x="5657849" y="4432548"/>
            <a:ext cx="5092701" cy="2815038"/>
            <a:chOff x="5657849" y="4432548"/>
            <a:chExt cx="5092701" cy="2815038"/>
          </a:xfrm>
        </p:grpSpPr>
        <p:grpSp>
          <p:nvGrpSpPr>
            <p:cNvPr id="7" name="Groupe 6"/>
            <p:cNvGrpSpPr/>
            <p:nvPr/>
          </p:nvGrpSpPr>
          <p:grpSpPr>
            <a:xfrm>
              <a:off x="5657849" y="4432548"/>
              <a:ext cx="5092701" cy="2815038"/>
              <a:chOff x="5657849" y="2056284"/>
              <a:chExt cx="5092701" cy="2815038"/>
            </a:xfrm>
          </p:grpSpPr>
          <p:pic>
            <p:nvPicPr>
              <p:cNvPr id="7174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7850" y="2072253"/>
                <a:ext cx="3024336" cy="27990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75" name="Picture 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6202" y="2056284"/>
                <a:ext cx="1924348" cy="1490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5657849" y="2056284"/>
                <a:ext cx="5072763" cy="2815038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9" name="Connecteur droit 28"/>
            <p:cNvCxnSpPr/>
            <p:nvPr/>
          </p:nvCxnSpPr>
          <p:spPr>
            <a:xfrm>
              <a:off x="6265920" y="6520780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7170018" y="69528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229412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45282" y="1624236"/>
            <a:ext cx="8915400" cy="1951484"/>
          </a:xfrm>
        </p:spPr>
        <p:txBody>
          <a:bodyPr/>
          <a:lstStyle/>
          <a:p>
            <a:pPr defTabSz="381000"/>
            <a:r>
              <a:rPr lang="fr-FR" sz="2400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–	TESA </a:t>
            </a:r>
            <a:r>
              <a:rPr lang="fr-FR" sz="2400" dirty="0" err="1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offer</a:t>
            </a:r>
            <a:r>
              <a:rPr lang="fr-FR" sz="2400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the 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widest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range </a:t>
            </a:r>
            <a:r>
              <a:rPr lang="fr-FR" sz="2400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of </a:t>
            </a:r>
            <a:r>
              <a:rPr lang="fr-FR" sz="2400" dirty="0" err="1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measuring</a:t>
            </a:r>
            <a:r>
              <a:rPr lang="fr-FR" sz="2400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equipments</a:t>
            </a:r>
            <a:r>
              <a:rPr lang="fr-FR" sz="2400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for gauge block calibration 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Worldwide</a:t>
            </a:r>
            <a:r>
              <a:rPr lang="fr-FR" sz="2400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.</a:t>
            </a:r>
            <a:br>
              <a:rPr lang="fr-FR" sz="2400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br>
              <a:rPr lang="fr-FR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fr-FR" sz="2400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- TESA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UPD</a:t>
            </a:r>
            <a:r>
              <a:rPr lang="fr-FR" sz="2400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Gauge Block </a:t>
            </a:r>
            <a:r>
              <a:rPr lang="fr-FR" sz="2400" dirty="0" err="1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Comparator</a:t>
            </a:r>
            <a:r>
              <a:rPr lang="fr-FR" sz="2400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is</a:t>
            </a:r>
            <a:r>
              <a:rPr lang="fr-FR" sz="2400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the </a:t>
            </a:r>
            <a:br>
              <a:rPr lang="fr-FR" sz="2400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fr-FR" sz="2400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fr-FR" sz="2400" dirty="0" err="1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only</a:t>
            </a:r>
            <a:r>
              <a:rPr lang="fr-FR" sz="2400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one of </a:t>
            </a:r>
            <a:r>
              <a:rPr lang="fr-FR" sz="2400" dirty="0" err="1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its</a:t>
            </a:r>
            <a:r>
              <a:rPr lang="fr-FR" sz="2400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class </a:t>
            </a:r>
            <a:r>
              <a:rPr lang="fr-FR" sz="2400" dirty="0" err="1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that</a:t>
            </a:r>
            <a:r>
              <a:rPr lang="fr-FR" sz="2400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has no </a:t>
            </a:r>
            <a:r>
              <a:rPr lang="fr-FR" sz="2400" dirty="0" err="1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competitor</a:t>
            </a:r>
            <a:r>
              <a:rPr lang="fr-FR" sz="2400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214020" name="WordArt 4"/>
          <p:cNvSpPr>
            <a:spLocks noChangeArrowheads="1" noChangeShapeType="1" noTextEdit="1"/>
          </p:cNvSpPr>
          <p:nvPr/>
        </p:nvSpPr>
        <p:spPr bwMode="auto">
          <a:xfrm rot="19726978">
            <a:off x="6650978" y="2761108"/>
            <a:ext cx="4275075" cy="59372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fr-FR" sz="4800" b="1" kern="10" dirty="0" err="1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Impact"/>
              </a:rPr>
              <a:t>Precision</a:t>
            </a:r>
            <a:r>
              <a:rPr lang="fr-FR" sz="4800" b="1" kern="1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Impact"/>
              </a:rPr>
              <a:t> – </a:t>
            </a:r>
            <a:r>
              <a:rPr lang="fr-FR" sz="4800" b="1" kern="10" dirty="0" err="1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Impact"/>
              </a:rPr>
              <a:t>our</a:t>
            </a:r>
            <a:r>
              <a:rPr lang="fr-FR" sz="4800" b="1" kern="1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Impact"/>
              </a:rPr>
              <a:t> </a:t>
            </a:r>
            <a:r>
              <a:rPr lang="fr-FR" sz="4800" b="1" kern="10" dirty="0" err="1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Impact"/>
              </a:rPr>
              <a:t>identity</a:t>
            </a:r>
            <a:endParaRPr lang="fr-FR" sz="4800" b="1" kern="10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Impact"/>
            </a:endParaRPr>
          </a:p>
        </p:txBody>
      </p:sp>
      <p:sp>
        <p:nvSpPr>
          <p:cNvPr id="214021" name="WordArt 5"/>
          <p:cNvSpPr>
            <a:spLocks noChangeArrowheads="1" noChangeShapeType="1" noTextEdit="1"/>
          </p:cNvSpPr>
          <p:nvPr/>
        </p:nvSpPr>
        <p:spPr bwMode="auto">
          <a:xfrm>
            <a:off x="4145682" y="6880820"/>
            <a:ext cx="3096344" cy="736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4800" b="1" i="1" kern="1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Thanks</a:t>
            </a:r>
            <a:r>
              <a:rPr lang="fr-FR" sz="4800" b="1" i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 </a:t>
            </a:r>
            <a:r>
              <a:rPr lang="fr-FR" sz="4800" i="1" kern="10" dirty="0">
                <a:solidFill>
                  <a:srgbClr val="00206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!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25775" y="4491703"/>
            <a:ext cx="115932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You have more questions. A team of </a:t>
            </a:r>
            <a:r>
              <a:rPr lang="fr-CH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Enginneers</a:t>
            </a:r>
            <a:r>
              <a:rPr lang="fr-CH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fr-CH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fr-CH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your</a:t>
            </a:r>
            <a:r>
              <a:rPr lang="fr-CH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dispositon</a:t>
            </a:r>
            <a:r>
              <a:rPr lang="fr-CH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fr-CH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fr-CH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H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tesa.service@hexagonmetorlogy.com</a:t>
            </a:r>
            <a:r>
              <a:rPr lang="fr-CH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  =&gt; for </a:t>
            </a:r>
            <a:r>
              <a:rPr lang="fr-CH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technical</a:t>
            </a:r>
            <a:r>
              <a:rPr lang="fr-CH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requests</a:t>
            </a:r>
            <a:r>
              <a:rPr lang="fr-CH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/ questions</a:t>
            </a:r>
          </a:p>
          <a:p>
            <a:endParaRPr lang="fr-CH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H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tesa.specialites@hexagonmetorlogy.com</a:t>
            </a:r>
            <a:r>
              <a:rPr lang="fr-CH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=&gt; for non standard </a:t>
            </a:r>
            <a:r>
              <a:rPr lang="fr-CH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products</a:t>
            </a:r>
            <a:r>
              <a:rPr lang="fr-CH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quotation</a:t>
            </a:r>
            <a:endParaRPr lang="fr-CH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4"/>
          <p:cNvSpPr txBox="1">
            <a:spLocks/>
          </p:cNvSpPr>
          <p:nvPr/>
        </p:nvSpPr>
        <p:spPr>
          <a:xfrm>
            <a:off x="565150" y="68263"/>
            <a:ext cx="10185400" cy="923925"/>
          </a:xfrm>
          <a:prstGeom prst="rect">
            <a:avLst/>
          </a:prstGeom>
        </p:spPr>
        <p:txBody>
          <a:bodyPr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551886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1103772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1655658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2207544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/>
              <a:t>TESA UPC / UPD - Conclusion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areil phot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areil phot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0" grpId="0"/>
      <p:bldP spid="2140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0" descr="&#10;Mont-Joh1.JPG                                                  0001F9D3Macintosh HD                   ABA78158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860" y="2975838"/>
            <a:ext cx="3023081" cy="412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919" y="1696244"/>
            <a:ext cx="102304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aramond" pitchFamily="18" charset="0"/>
              </a:rPr>
              <a:t>Welcome</a:t>
            </a:r>
            <a:r>
              <a:rPr lang="fr-FR" sz="3600" b="1" cap="none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aramond" pitchFamily="18" charset="0"/>
              </a:rPr>
              <a:t> to the world of gauge block calibration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37052" y="2560340"/>
            <a:ext cx="6264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TESA </a:t>
            </a:r>
            <a:r>
              <a:rPr lang="fr-CH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Technology</a:t>
            </a:r>
            <a:r>
              <a:rPr lang="fr-CH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offers</a:t>
            </a:r>
            <a:r>
              <a:rPr lang="fr-CH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fr-CH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instruments for </a:t>
            </a:r>
            <a:r>
              <a:rPr lang="fr-CH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fr-CH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different</a:t>
            </a:r>
            <a:r>
              <a:rPr lang="fr-CH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ways</a:t>
            </a:r>
            <a:r>
              <a:rPr lang="fr-CH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calibration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4"/>
          <p:cNvSpPr txBox="1">
            <a:spLocks/>
          </p:cNvSpPr>
          <p:nvPr/>
        </p:nvSpPr>
        <p:spPr>
          <a:xfrm>
            <a:off x="565150" y="68263"/>
            <a:ext cx="10185400" cy="923925"/>
          </a:xfrm>
          <a:prstGeom prst="rect">
            <a:avLst/>
          </a:prstGeom>
        </p:spPr>
        <p:txBody>
          <a:bodyPr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551886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1103772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1655658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2207544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/>
              <a:t>Gauge Blocks - Introduction</a:t>
            </a:r>
          </a:p>
        </p:txBody>
      </p:sp>
      <p:sp>
        <p:nvSpPr>
          <p:cNvPr id="7" name="Pensées 6"/>
          <p:cNvSpPr/>
          <p:nvPr/>
        </p:nvSpPr>
        <p:spPr>
          <a:xfrm>
            <a:off x="2201466" y="4216524"/>
            <a:ext cx="3744416" cy="2088232"/>
          </a:xfrm>
          <a:prstGeom prst="cloudCallout">
            <a:avLst>
              <a:gd name="adj1" fmla="val 103895"/>
              <a:gd name="adj2" fmla="val 5198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/>
              <a:t>I </a:t>
            </a:r>
            <a:r>
              <a:rPr lang="fr-CH" b="1" dirty="0" err="1"/>
              <a:t>was</a:t>
            </a:r>
            <a:r>
              <a:rPr lang="fr-CH" b="1" dirty="0"/>
              <a:t> the first</a:t>
            </a:r>
          </a:p>
          <a:p>
            <a:pPr algn="ctr"/>
            <a:endParaRPr lang="fr-CH" sz="1400" dirty="0"/>
          </a:p>
          <a:p>
            <a:pPr algn="ctr"/>
            <a:r>
              <a:rPr lang="fr-CH" sz="2000" dirty="0"/>
              <a:t>Made by Brown &amp; Sharpe for Mr. C.E. </a:t>
            </a:r>
            <a:r>
              <a:rPr lang="fr-CH" sz="2000" dirty="0" err="1"/>
              <a:t>Johansson</a:t>
            </a:r>
            <a:endParaRPr lang="en-US" sz="20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31" descr="&#10;Mont-Cary.JPG                                                  0001F9D3Macintosh HD                   ABA78158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484313"/>
            <a:ext cx="5335587" cy="560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032"/>
          <p:cNvSpPr>
            <a:spLocks noChangeArrowheads="1"/>
          </p:cNvSpPr>
          <p:nvPr/>
        </p:nvSpPr>
        <p:spPr bwMode="auto">
          <a:xfrm>
            <a:off x="6324600" y="1447800"/>
            <a:ext cx="4800600" cy="226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90500"/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Gauge blocks: </a:t>
            </a:r>
            <a:br>
              <a:rPr lang="fr-FR" sz="2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fr-FR" sz="2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defTabSz="190500"/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fr-F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most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significant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material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measures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fr-F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dimensional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metrology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Title 14"/>
          <p:cNvSpPr txBox="1">
            <a:spLocks/>
          </p:cNvSpPr>
          <p:nvPr/>
        </p:nvSpPr>
        <p:spPr>
          <a:xfrm>
            <a:off x="565150" y="68263"/>
            <a:ext cx="10185400" cy="923925"/>
          </a:xfrm>
          <a:prstGeom prst="rect">
            <a:avLst/>
          </a:prstGeom>
        </p:spPr>
        <p:txBody>
          <a:bodyPr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551886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1103772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1655658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2207544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/>
              <a:t>Gauge Blocks - Introduction</a:t>
            </a:r>
          </a:p>
        </p:txBody>
      </p:sp>
      <p:sp>
        <p:nvSpPr>
          <p:cNvPr id="2" name="Pensées 1"/>
          <p:cNvSpPr/>
          <p:nvPr/>
        </p:nvSpPr>
        <p:spPr>
          <a:xfrm>
            <a:off x="6521946" y="4116227"/>
            <a:ext cx="3744416" cy="2088232"/>
          </a:xfrm>
          <a:prstGeom prst="cloudCallout">
            <a:avLst>
              <a:gd name="adj1" fmla="val -81784"/>
              <a:gd name="adj2" fmla="val 4292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err="1">
                <a:latin typeface="Arial" pitchFamily="34" charset="0"/>
                <a:cs typeface="Arial" pitchFamily="34" charset="0"/>
              </a:rPr>
              <a:t>Their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periodic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calibration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ensures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that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they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remain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permanently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reliable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/>
          <p:cNvSpPr>
            <a:spLocks noChangeArrowheads="1"/>
          </p:cNvSpPr>
          <p:nvPr/>
        </p:nvSpPr>
        <p:spPr bwMode="auto">
          <a:xfrm>
            <a:off x="545282" y="1295400"/>
            <a:ext cx="6629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90500"/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per ISO 3650:1998</a:t>
            </a:r>
          </a:p>
        </p:txBody>
      </p:sp>
      <p:pic>
        <p:nvPicPr>
          <p:cNvPr id="10243" name="Picture 12" descr="CD-UPD/UPC-Fh-B6.eps                                           0001F9D3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80" y="1804852"/>
            <a:ext cx="7254618" cy="543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250138" y="3352428"/>
            <a:ext cx="26104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>
                <a:latin typeface="Arial" pitchFamily="34" charset="0"/>
                <a:cs typeface="Arial" pitchFamily="34" charset="0"/>
              </a:rPr>
              <a:t>L</a:t>
            </a:r>
            <a:r>
              <a:rPr lang="fr-CH" sz="1600" baseline="-25000" dirty="0">
                <a:latin typeface="Arial" pitchFamily="34" charset="0"/>
                <a:cs typeface="Arial" pitchFamily="34" charset="0"/>
              </a:rPr>
              <a:t>n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= nominal </a:t>
            </a:r>
            <a:r>
              <a:rPr lang="fr-CH" sz="1600" dirty="0" err="1">
                <a:latin typeface="Arial" pitchFamily="34" charset="0"/>
                <a:cs typeface="Arial" pitchFamily="34" charset="0"/>
              </a:rPr>
              <a:t>length</a:t>
            </a:r>
            <a:endParaRPr lang="fr-CH" sz="1600" dirty="0">
              <a:latin typeface="Arial" pitchFamily="34" charset="0"/>
              <a:cs typeface="Arial" pitchFamily="34" charset="0"/>
            </a:endParaRPr>
          </a:p>
          <a:p>
            <a:endParaRPr lang="fr-CH" sz="1600" dirty="0">
              <a:latin typeface="Arial" pitchFamily="34" charset="0"/>
              <a:cs typeface="Arial" pitchFamily="34" charset="0"/>
            </a:endParaRPr>
          </a:p>
          <a:p>
            <a:r>
              <a:rPr lang="fr-CH" sz="1600" dirty="0">
                <a:latin typeface="Arial" pitchFamily="34" charset="0"/>
                <a:cs typeface="Arial" pitchFamily="34" charset="0"/>
              </a:rPr>
              <a:t>t</a:t>
            </a:r>
            <a:r>
              <a:rPr lang="fr-CH" sz="1600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= </a:t>
            </a:r>
            <a:r>
              <a:rPr lang="fr-CH" sz="1600" dirty="0" err="1">
                <a:latin typeface="Arial" pitchFamily="34" charset="0"/>
                <a:cs typeface="Arial" pitchFamily="34" charset="0"/>
              </a:rPr>
              <a:t>limit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1600" dirty="0" err="1">
                <a:latin typeface="Arial" pitchFamily="34" charset="0"/>
                <a:cs typeface="Arial" pitchFamily="34" charset="0"/>
              </a:rPr>
              <a:t>deviation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1600" dirty="0" err="1">
                <a:latin typeface="Arial" pitchFamily="34" charset="0"/>
                <a:cs typeface="Arial" pitchFamily="34" charset="0"/>
              </a:rPr>
              <a:t>at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1600" dirty="0" err="1">
                <a:latin typeface="Arial" pitchFamily="34" charset="0"/>
                <a:cs typeface="Arial" pitchFamily="34" charset="0"/>
              </a:rPr>
              <a:t>any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       point </a:t>
            </a:r>
            <a:r>
              <a:rPr lang="fr-CH" sz="1600" dirty="0" err="1">
                <a:latin typeface="Arial" pitchFamily="34" charset="0"/>
                <a:cs typeface="Arial" pitchFamily="34" charset="0"/>
              </a:rPr>
              <a:t>proceeding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1600" dirty="0" err="1">
                <a:latin typeface="Arial" pitchFamily="34" charset="0"/>
                <a:cs typeface="Arial" pitchFamily="34" charset="0"/>
              </a:rPr>
              <a:t>from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the nominal </a:t>
            </a:r>
            <a:r>
              <a:rPr lang="fr-CH" sz="1600" dirty="0" err="1">
                <a:latin typeface="Arial" pitchFamily="34" charset="0"/>
                <a:cs typeface="Arial" pitchFamily="34" charset="0"/>
              </a:rPr>
              <a:t>length</a:t>
            </a:r>
            <a:endParaRPr lang="fr-CH" sz="1600" dirty="0">
              <a:latin typeface="Arial" pitchFamily="34" charset="0"/>
              <a:cs typeface="Arial" pitchFamily="34" charset="0"/>
            </a:endParaRPr>
          </a:p>
          <a:p>
            <a:endParaRPr lang="fr-CH" sz="1600" dirty="0">
              <a:latin typeface="Arial" pitchFamily="34" charset="0"/>
              <a:cs typeface="Arial" pitchFamily="34" charset="0"/>
            </a:endParaRPr>
          </a:p>
          <a:p>
            <a:r>
              <a:rPr lang="fr-CH" sz="1600" dirty="0" err="1">
                <a:latin typeface="Arial" pitchFamily="34" charset="0"/>
                <a:cs typeface="Arial" pitchFamily="34" charset="0"/>
              </a:rPr>
              <a:t>lc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= central </a:t>
            </a:r>
            <a:r>
              <a:rPr lang="fr-CH" sz="1600" dirty="0" err="1">
                <a:latin typeface="Arial" pitchFamily="34" charset="0"/>
                <a:cs typeface="Arial" pitchFamily="34" charset="0"/>
              </a:rPr>
              <a:t>length</a:t>
            </a:r>
            <a:endParaRPr lang="fr-CH" sz="1600" dirty="0">
              <a:latin typeface="Arial" pitchFamily="34" charset="0"/>
              <a:cs typeface="Arial" pitchFamily="34" charset="0"/>
            </a:endParaRPr>
          </a:p>
          <a:p>
            <a:endParaRPr lang="fr-CH" sz="1600" dirty="0">
              <a:latin typeface="Arial" pitchFamily="34" charset="0"/>
              <a:cs typeface="Arial" pitchFamily="34" charset="0"/>
            </a:endParaRPr>
          </a:p>
          <a:p>
            <a:r>
              <a:rPr lang="fr-CH" sz="1600" dirty="0" err="1">
                <a:latin typeface="Arial" pitchFamily="34" charset="0"/>
                <a:cs typeface="Arial" pitchFamily="34" charset="0"/>
              </a:rPr>
              <a:t>fu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&amp; </a:t>
            </a:r>
            <a:r>
              <a:rPr lang="fr-CH" sz="1600" dirty="0" err="1">
                <a:latin typeface="Arial" pitchFamily="34" charset="0"/>
                <a:cs typeface="Arial" pitchFamily="34" charset="0"/>
              </a:rPr>
              <a:t>fo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= variation v</a:t>
            </a:r>
          </a:p>
          <a:p>
            <a:endParaRPr lang="fr-CH" sz="1600" dirty="0">
              <a:latin typeface="Arial" pitchFamily="34" charset="0"/>
              <a:cs typeface="Arial" pitchFamily="34" charset="0"/>
            </a:endParaRPr>
          </a:p>
          <a:p>
            <a:r>
              <a:rPr lang="fr-CH" sz="1600" dirty="0">
                <a:latin typeface="Arial" pitchFamily="34" charset="0"/>
                <a:cs typeface="Arial" pitchFamily="34" charset="0"/>
              </a:rPr>
              <a:t>t</a:t>
            </a:r>
            <a:r>
              <a:rPr lang="fr-CH" sz="1600" baseline="-25000" dirty="0">
                <a:latin typeface="Arial" pitchFamily="34" charset="0"/>
                <a:cs typeface="Arial" pitchFamily="34" charset="0"/>
              </a:rPr>
              <a:t>v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= </a:t>
            </a:r>
            <a:r>
              <a:rPr lang="fr-CH" sz="1600" dirty="0" err="1">
                <a:latin typeface="Arial" pitchFamily="34" charset="0"/>
                <a:cs typeface="Arial" pitchFamily="34" charset="0"/>
              </a:rPr>
              <a:t>tolerance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of the variation v</a:t>
            </a:r>
          </a:p>
          <a:p>
            <a:endParaRPr lang="fr-CH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4"/>
          <p:cNvSpPr txBox="1">
            <a:spLocks/>
          </p:cNvSpPr>
          <p:nvPr/>
        </p:nvSpPr>
        <p:spPr>
          <a:xfrm>
            <a:off x="565150" y="68263"/>
            <a:ext cx="10185400" cy="923925"/>
          </a:xfrm>
          <a:prstGeom prst="rect">
            <a:avLst/>
          </a:prstGeom>
        </p:spPr>
        <p:txBody>
          <a:bodyPr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551886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1103772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1655658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2207544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/>
              <a:t>Gauge Blocks - Introduction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CD-UPD/UPC-FH-B8E.eps                                          0001F9D3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82" y="1583809"/>
            <a:ext cx="6840760" cy="587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4"/>
          <p:cNvSpPr txBox="1">
            <a:spLocks/>
          </p:cNvSpPr>
          <p:nvPr/>
        </p:nvSpPr>
        <p:spPr>
          <a:xfrm>
            <a:off x="565150" y="68263"/>
            <a:ext cx="10185400" cy="923925"/>
          </a:xfrm>
          <a:prstGeom prst="rect">
            <a:avLst/>
          </a:prstGeom>
        </p:spPr>
        <p:txBody>
          <a:bodyPr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551886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1103772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1655658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2207544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/>
              <a:t>Gauge Blocks - Introduction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5442" y="3424436"/>
            <a:ext cx="410445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sées 5"/>
          <p:cNvSpPr/>
          <p:nvPr/>
        </p:nvSpPr>
        <p:spPr>
          <a:xfrm>
            <a:off x="7530057" y="2128292"/>
            <a:ext cx="3611059" cy="2088232"/>
          </a:xfrm>
          <a:prstGeom prst="cloudCallout">
            <a:avLst>
              <a:gd name="adj1" fmla="val -81784"/>
              <a:gd name="adj2" fmla="val 4292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err="1">
                <a:latin typeface="Arial" pitchFamily="34" charset="0"/>
                <a:cs typeface="Arial" pitchFamily="34" charset="0"/>
              </a:rPr>
              <a:t>Tracing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gauge blocks (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material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measures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) to the unit of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length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meter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4"/>
          <p:cNvSpPr>
            <a:spLocks noChangeArrowheads="1"/>
          </p:cNvSpPr>
          <p:nvPr/>
        </p:nvSpPr>
        <p:spPr bwMode="auto">
          <a:xfrm>
            <a:off x="600391" y="1624236"/>
            <a:ext cx="534549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103313">
              <a:lnSpc>
                <a:spcPct val="90000"/>
              </a:lnSpc>
            </a:pP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Acquisition of the gauge </a:t>
            </a:r>
            <a:r>
              <a:rPr lang="fr-F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length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use of </a:t>
            </a:r>
            <a:r>
              <a:rPr lang="fr-F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probes.</a:t>
            </a:r>
          </a:p>
        </p:txBody>
      </p:sp>
      <p:pic>
        <p:nvPicPr>
          <p:cNvPr id="13317" name="Picture 18" descr="GA-UPD/UPC-FH-B14.eps                                          00019200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14" y="2920380"/>
            <a:ext cx="411480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0F07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20"/>
          <p:cNvSpPr>
            <a:spLocks noChangeArrowheads="1"/>
          </p:cNvSpPr>
          <p:nvPr/>
        </p:nvSpPr>
        <p:spPr bwMode="auto">
          <a:xfrm>
            <a:off x="1625402" y="6935125"/>
            <a:ext cx="2463224" cy="37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90500"/>
            <a:r>
              <a:rPr lang="fr-FR" sz="1600" dirty="0">
                <a:solidFill>
                  <a:schemeClr val="tx2"/>
                </a:solidFill>
                <a:latin typeface="Helvetica" charset="0"/>
              </a:rPr>
              <a:t>Configuration </a:t>
            </a:r>
            <a:r>
              <a:rPr lang="fr-FR" sz="1600" dirty="0" err="1">
                <a:solidFill>
                  <a:schemeClr val="tx2"/>
                </a:solidFill>
                <a:latin typeface="Helvetica" charset="0"/>
              </a:rPr>
              <a:t>layout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8" name="Title 14"/>
          <p:cNvSpPr txBox="1">
            <a:spLocks/>
          </p:cNvSpPr>
          <p:nvPr/>
        </p:nvSpPr>
        <p:spPr>
          <a:xfrm>
            <a:off x="565150" y="68263"/>
            <a:ext cx="10185400" cy="923925"/>
          </a:xfrm>
          <a:prstGeom prst="rect">
            <a:avLst/>
          </a:prstGeom>
        </p:spPr>
        <p:txBody>
          <a:bodyPr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551886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1103772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1655658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2207544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/>
              <a:t>TESA UPC / UPD - Configuration</a:t>
            </a:r>
          </a:p>
        </p:txBody>
      </p:sp>
      <p:pic>
        <p:nvPicPr>
          <p:cNvPr id="9" name="Picture 16" descr="GA-UPD/UPC-FH-B12.eps                                          00019200Macintosh HD                   ABA7815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241" y="3712468"/>
            <a:ext cx="192413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153794" y="4072508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fr-CH" sz="1600" dirty="0" err="1">
                <a:latin typeface="Arial" pitchFamily="34" charset="0"/>
                <a:cs typeface="Arial" pitchFamily="34" charset="0"/>
              </a:rPr>
              <a:t>Measuring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support</a:t>
            </a:r>
          </a:p>
          <a:p>
            <a:pPr marL="342900" indent="-342900">
              <a:buAutoNum type="arabicParenR"/>
            </a:pPr>
            <a:r>
              <a:rPr lang="fr-CH" sz="1600" dirty="0" err="1">
                <a:latin typeface="Arial" pitchFamily="34" charset="0"/>
                <a:cs typeface="Arial" pitchFamily="34" charset="0"/>
              </a:rPr>
              <a:t>Measuring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table</a:t>
            </a:r>
          </a:p>
          <a:p>
            <a:pPr marL="342900" indent="-342900">
              <a:buAutoNum type="arabicParenR"/>
            </a:pPr>
            <a:r>
              <a:rPr lang="fr-CH" sz="1600" dirty="0" err="1">
                <a:latin typeface="Arial" pitchFamily="34" charset="0"/>
                <a:cs typeface="Arial" pitchFamily="34" charset="0"/>
              </a:rPr>
              <a:t>Upper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probe</a:t>
            </a:r>
          </a:p>
          <a:p>
            <a:pPr marL="342900" indent="-342900">
              <a:buAutoNum type="arabicParenR"/>
            </a:pPr>
            <a:r>
              <a:rPr lang="fr-CH" sz="1600" dirty="0" err="1">
                <a:latin typeface="Arial" pitchFamily="34" charset="0"/>
                <a:cs typeface="Arial" pitchFamily="34" charset="0"/>
              </a:rPr>
              <a:t>Lower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probe</a:t>
            </a:r>
          </a:p>
          <a:p>
            <a:pPr marL="342900" indent="-342900">
              <a:buAutoNum type="arabicParenR"/>
            </a:pPr>
            <a:r>
              <a:rPr lang="fr-CH" sz="1600" dirty="0" err="1">
                <a:latin typeface="Arial" pitchFamily="34" charset="0"/>
                <a:cs typeface="Arial" pitchFamily="34" charset="0"/>
              </a:rPr>
              <a:t>Electornique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module</a:t>
            </a:r>
          </a:p>
          <a:p>
            <a:pPr marL="342900" indent="-342900">
              <a:buAutoNum type="arabicParenR"/>
            </a:pPr>
            <a:r>
              <a:rPr lang="fr-CH" sz="1600" dirty="0" err="1">
                <a:latin typeface="Arial" pitchFamily="34" charset="0"/>
                <a:cs typeface="Arial" pitchFamily="34" charset="0"/>
              </a:rPr>
              <a:t>Pneumatic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probe </a:t>
            </a:r>
            <a:r>
              <a:rPr lang="fr-CH" sz="1600" dirty="0" err="1">
                <a:latin typeface="Arial" pitchFamily="34" charset="0"/>
                <a:cs typeface="Arial" pitchFamily="34" charset="0"/>
              </a:rPr>
              <a:t>retraction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fr-CH" sz="1600" dirty="0" err="1">
                <a:latin typeface="Arial" pitchFamily="34" charset="0"/>
                <a:cs typeface="Arial" pitchFamily="34" charset="0"/>
              </a:rPr>
              <a:t>only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for UPC)</a:t>
            </a:r>
          </a:p>
          <a:p>
            <a:pPr marL="342900" indent="-342900">
              <a:buAutoNum type="arabicParenR"/>
            </a:pPr>
            <a:r>
              <a:rPr lang="fr-CH" sz="1600" dirty="0">
                <a:latin typeface="Arial" pitchFamily="34" charset="0"/>
                <a:cs typeface="Arial" pitchFamily="34" charset="0"/>
              </a:rPr>
              <a:t>Reference gauge block</a:t>
            </a:r>
          </a:p>
          <a:p>
            <a:pPr marL="342900" indent="-342900">
              <a:buAutoNum type="arabicParenR"/>
            </a:pPr>
            <a:r>
              <a:rPr lang="fr-CH" sz="1600" dirty="0" err="1">
                <a:latin typeface="Arial" pitchFamily="34" charset="0"/>
                <a:cs typeface="Arial" pitchFamily="34" charset="0"/>
              </a:rPr>
              <a:t>Calibrated</a:t>
            </a:r>
            <a:r>
              <a:rPr lang="fr-CH" sz="1600" dirty="0">
                <a:latin typeface="Arial" pitchFamily="34" charset="0"/>
                <a:cs typeface="Arial" pitchFamily="34" charset="0"/>
              </a:rPr>
              <a:t> gauge block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53794" y="3855063"/>
            <a:ext cx="2808312" cy="2737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5" name="Connecteur en arc 4"/>
          <p:cNvCxnSpPr/>
          <p:nvPr/>
        </p:nvCxnSpPr>
        <p:spPr>
          <a:xfrm flipV="1">
            <a:off x="6809978" y="4072508"/>
            <a:ext cx="2304256" cy="648074"/>
          </a:xfrm>
          <a:prstGeom prst="curvedConnector3">
            <a:avLst>
              <a:gd name="adj1" fmla="val 65399"/>
            </a:avLst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en arc 6"/>
          <p:cNvCxnSpPr/>
          <p:nvPr/>
        </p:nvCxnSpPr>
        <p:spPr>
          <a:xfrm>
            <a:off x="6809978" y="4936604"/>
            <a:ext cx="2304256" cy="1008112"/>
          </a:xfrm>
          <a:prstGeom prst="curvedConnector3">
            <a:avLst>
              <a:gd name="adj1" fmla="val 58884"/>
            </a:avLst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4"/>
          <p:cNvSpPr txBox="1">
            <a:spLocks/>
          </p:cNvSpPr>
          <p:nvPr/>
        </p:nvSpPr>
        <p:spPr>
          <a:xfrm>
            <a:off x="565150" y="68263"/>
            <a:ext cx="10185400" cy="923925"/>
          </a:xfrm>
          <a:prstGeom prst="rect">
            <a:avLst/>
          </a:prstGeom>
        </p:spPr>
        <p:txBody>
          <a:bodyPr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551886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1103772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1655658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2207544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/>
              <a:t>TESA UPC / UPD - Configuration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65150" y="1624236"/>
            <a:ext cx="8040984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fr-CH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economic</a:t>
            </a:r>
            <a:r>
              <a:rPr lang="fr-CH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fr-CH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metrologic</a:t>
            </a:r>
            <a:r>
              <a:rPr lang="fr-CH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advantages</a:t>
            </a:r>
            <a:r>
              <a:rPr lang="fr-CH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CH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a dual probes </a:t>
            </a:r>
            <a:r>
              <a:rPr lang="fr-CH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measuring</a:t>
            </a:r>
            <a:r>
              <a:rPr lang="fr-CH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system:</a:t>
            </a:r>
          </a:p>
          <a:p>
            <a:endParaRPr lang="fr-CH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fr-CH" sz="2000" dirty="0">
                <a:latin typeface="Arial" pitchFamily="34" charset="0"/>
                <a:cs typeface="Arial" pitchFamily="34" charset="0"/>
              </a:rPr>
              <a:t>The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two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probes in «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sum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measurement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» </a:t>
            </a:r>
          </a:p>
          <a:p>
            <a:pPr algn="just"/>
            <a:r>
              <a:rPr lang="fr-CH" sz="2000" dirty="0">
                <a:latin typeface="Arial" pitchFamily="34" charset="0"/>
                <a:cs typeface="Arial" pitchFamily="34" charset="0"/>
              </a:rPr>
              <a:t>     mode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ensure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a correct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measurement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fr-CH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fr-CH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fr-CH" sz="2000" dirty="0">
                <a:latin typeface="Arial" pitchFamily="34" charset="0"/>
                <a:cs typeface="Arial" pitchFamily="34" charset="0"/>
              </a:rPr>
              <a:t>No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form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and position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errors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influences. </a:t>
            </a:r>
          </a:p>
          <a:p>
            <a:pPr algn="just"/>
            <a:r>
              <a:rPr lang="fr-CH" sz="2000" dirty="0">
                <a:latin typeface="Arial" pitchFamily="34" charset="0"/>
                <a:cs typeface="Arial" pitchFamily="34" charset="0"/>
              </a:rPr>
              <a:t>    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Especially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for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small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thickness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gauge blocks.</a:t>
            </a:r>
          </a:p>
          <a:p>
            <a:pPr algn="just"/>
            <a:endParaRPr lang="fr-CH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fr-CH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fr-CH" sz="2000" dirty="0">
                <a:latin typeface="Arial" pitchFamily="34" charset="0"/>
                <a:cs typeface="Arial" pitchFamily="34" charset="0"/>
              </a:rPr>
              <a:t>No surface apposition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makes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the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measuring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cycles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faster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fr-CH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fr-CH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fr-CH" sz="2000" dirty="0" err="1">
                <a:latin typeface="Arial" pitchFamily="34" charset="0"/>
                <a:cs typeface="Arial" pitchFamily="34" charset="0"/>
              </a:rPr>
              <a:t>Templates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systems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measuring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i="1" dirty="0" err="1">
                <a:latin typeface="Arial" pitchFamily="34" charset="0"/>
                <a:cs typeface="Arial" pitchFamily="34" charset="0"/>
              </a:rPr>
              <a:t>lc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point on the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reference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block and</a:t>
            </a:r>
          </a:p>
          <a:p>
            <a:pPr algn="just"/>
            <a:r>
              <a:rPr lang="fr-CH" sz="2000" dirty="0">
                <a:latin typeface="Arial" pitchFamily="34" charset="0"/>
                <a:cs typeface="Arial" pitchFamily="34" charset="0"/>
              </a:rPr>
              <a:t>     </a:t>
            </a:r>
            <a:r>
              <a:rPr lang="fr-CH" sz="2000" i="1" dirty="0" err="1">
                <a:latin typeface="Arial" pitchFamily="34" charset="0"/>
                <a:cs typeface="Arial" pitchFamily="34" charset="0"/>
              </a:rPr>
              <a:t>lc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plus 4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other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points on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each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corner of the block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being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measured</a:t>
            </a:r>
            <a:endParaRPr lang="fr-CH" sz="2000" dirty="0">
              <a:latin typeface="Arial" pitchFamily="34" charset="0"/>
              <a:cs typeface="Arial" pitchFamily="34" charset="0"/>
            </a:endParaRPr>
          </a:p>
          <a:p>
            <a:endParaRPr lang="fr-CH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970" y="2703849"/>
            <a:ext cx="2232248" cy="86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890" y="3723152"/>
            <a:ext cx="2340260" cy="106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146" y="3853353"/>
            <a:ext cx="2160240" cy="93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384" y="5851955"/>
            <a:ext cx="1365002" cy="110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95" y="5033978"/>
            <a:ext cx="900100" cy="83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ultiplier 2"/>
          <p:cNvSpPr/>
          <p:nvPr/>
        </p:nvSpPr>
        <p:spPr>
          <a:xfrm>
            <a:off x="6089898" y="3640460"/>
            <a:ext cx="2034227" cy="1368152"/>
          </a:xfrm>
          <a:prstGeom prst="mathMultiply">
            <a:avLst>
              <a:gd name="adj1" fmla="val 0"/>
            </a:avLst>
          </a:prstGeom>
          <a:ln w="952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er 11"/>
          <p:cNvSpPr/>
          <p:nvPr/>
        </p:nvSpPr>
        <p:spPr>
          <a:xfrm>
            <a:off x="8289436" y="3573794"/>
            <a:ext cx="2034227" cy="1368152"/>
          </a:xfrm>
          <a:prstGeom prst="mathMultiply">
            <a:avLst>
              <a:gd name="adj1" fmla="val 0"/>
            </a:avLst>
          </a:prstGeom>
          <a:ln w="952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2579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5222033" y="1583820"/>
            <a:ext cx="5674978" cy="565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00050" indent="-400050" defTabSz="190500">
              <a:buClr>
                <a:srgbClr val="00B050"/>
              </a:buClr>
              <a:buFont typeface="Wingdings" pitchFamily="2" charset="2"/>
              <a:buChar char="Ø"/>
            </a:pP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Measuring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gauge block of </a:t>
            </a:r>
            <a:r>
              <a:rPr lang="fr-FR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same</a:t>
            </a:r>
            <a:r>
              <a:rPr lang="fr-FR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nominal </a:t>
            </a:r>
            <a:r>
              <a:rPr lang="fr-FR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length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defTabSz="190500">
              <a:buClr>
                <a:srgbClr val="00B050"/>
              </a:buClr>
              <a:buFont typeface="Wingdings" pitchFamily="2" charset="2"/>
              <a:buChar char="Ø"/>
            </a:pPr>
            <a:endParaRPr lang="fr-FR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 defTabSz="190500">
              <a:buClr>
                <a:srgbClr val="00B050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Application ranges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0,5 up to 100 mm</a:t>
            </a:r>
            <a:b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(up to 500 mm in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specialty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.)</a:t>
            </a:r>
          </a:p>
          <a:p>
            <a:pPr marL="285750" indent="-285750" defTabSz="190500">
              <a:buClr>
                <a:srgbClr val="00B050"/>
              </a:buClr>
              <a:buFont typeface="Wingdings" pitchFamily="2" charset="2"/>
              <a:buChar char="Ø"/>
            </a:pPr>
            <a:endParaRPr lang="fr-FR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 defTabSz="190500">
              <a:buClr>
                <a:srgbClr val="00B050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TESA high-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precision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inductive probes.</a:t>
            </a:r>
          </a:p>
          <a:p>
            <a:pPr marL="285750" indent="-285750" defTabSz="190500">
              <a:buClr>
                <a:srgbClr val="00B050"/>
              </a:buClr>
              <a:buFont typeface="Wingdings" pitchFamily="2" charset="2"/>
              <a:buChar char="Ø"/>
            </a:pPr>
            <a:endParaRPr lang="fr-FR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 defTabSz="190500">
              <a:buClr>
                <a:srgbClr val="00B050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Template system for gauge block </a:t>
            </a:r>
            <a:r>
              <a:rPr lang="en-US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positionning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defTabSz="190500">
              <a:buClr>
                <a:srgbClr val="00B050"/>
              </a:buClr>
              <a:buFont typeface="Wingdings" pitchFamily="2" charset="2"/>
              <a:buChar char="Ø"/>
            </a:pPr>
            <a:endParaRPr lang="fr-FR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 defTabSz="190500">
              <a:buClr>
                <a:srgbClr val="00B050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Computer-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aided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data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processing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software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available</a:t>
            </a:r>
            <a:endParaRPr lang="fr-FR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190500">
              <a:buClr>
                <a:srgbClr val="00B050"/>
              </a:buClr>
              <a:buFont typeface="Wingdings" pitchFamily="2" charset="2"/>
              <a:buChar char="Ø"/>
            </a:pPr>
            <a:endParaRPr lang="fr-FR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 defTabSz="190500">
              <a:buClr>
                <a:srgbClr val="00B050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Ultra-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precise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temperature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device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can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integrated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defTabSz="190500">
              <a:buClr>
                <a:srgbClr val="00B050"/>
              </a:buClr>
              <a:buFont typeface="Wingdings" pitchFamily="2" charset="2"/>
              <a:buChar char="Ø"/>
            </a:pPr>
            <a:endParaRPr lang="fr-FR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 defTabSz="190500">
              <a:buClr>
                <a:srgbClr val="00B050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Transfer on-line all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length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(and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optionally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temperature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285750" indent="-285750" defTabSz="190500">
              <a:buClr>
                <a:srgbClr val="00B050"/>
              </a:buClr>
              <a:buFont typeface="Wingdings" pitchFamily="2" charset="2"/>
              <a:buChar char="Ø"/>
            </a:pPr>
            <a:endParaRPr lang="fr-FR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 defTabSz="190500">
              <a:buClr>
                <a:srgbClr val="00B050"/>
              </a:buClr>
              <a:buFont typeface="Wingdings" pitchFamily="2" charset="2"/>
              <a:buChar char="Ø"/>
            </a:pP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Performs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calibrations by meeting ISO standards as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well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as EA guidelines.</a:t>
            </a:r>
          </a:p>
          <a:p>
            <a:pPr marL="285750" indent="-285750" defTabSz="190500">
              <a:buClr>
                <a:srgbClr val="00B050"/>
              </a:buClr>
              <a:buFont typeface="Wingdings" pitchFamily="2" charset="2"/>
              <a:buChar char="Ø"/>
            </a:pPr>
            <a:endParaRPr lang="fr-FR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 defTabSz="190500">
              <a:buClr>
                <a:srgbClr val="00B050"/>
              </a:buClr>
              <a:buFont typeface="Wingdings" pitchFamily="2" charset="2"/>
              <a:buChar char="Ø"/>
            </a:pP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Greater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accuracy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execution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available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 calibration </a:t>
            </a:r>
            <a:r>
              <a:rPr lang="fr-F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certificate</a:t>
            </a:r>
            <a:r>
              <a:rPr lang="fr-F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defTabSz="190500"/>
            <a:endParaRPr lang="fr-FR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565150" y="1486632"/>
            <a:ext cx="4875361" cy="49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103313">
              <a:lnSpc>
                <a:spcPct val="90000"/>
              </a:lnSpc>
            </a:pP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Comparative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Measurement</a:t>
            </a:r>
            <a:endParaRPr lang="fr-F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4"/>
          <p:cNvSpPr txBox="1">
            <a:spLocks/>
          </p:cNvSpPr>
          <p:nvPr/>
        </p:nvSpPr>
        <p:spPr>
          <a:xfrm>
            <a:off x="565150" y="68263"/>
            <a:ext cx="10185400" cy="923925"/>
          </a:xfrm>
          <a:prstGeom prst="rect">
            <a:avLst/>
          </a:prstGeom>
        </p:spPr>
        <p:txBody>
          <a:bodyPr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551886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1103772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1655658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2207544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/>
              <a:t>TESA UPC – Gauge Block Comparator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176721"/>
            <a:ext cx="3312368" cy="4960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HexagonMet">
  <a:themeElements>
    <a:clrScheme name="Single line spacing 1">
      <a:dk1>
        <a:srgbClr val="000000"/>
      </a:dk1>
      <a:lt1>
        <a:srgbClr val="FFFFFF"/>
      </a:lt1>
      <a:dk2>
        <a:srgbClr val="262626"/>
      </a:dk2>
      <a:lt2>
        <a:srgbClr val="A5A5A5"/>
      </a:lt2>
      <a:accent1>
        <a:srgbClr val="0097BA"/>
      </a:accent1>
      <a:accent2>
        <a:srgbClr val="85CDDB"/>
      </a:accent2>
      <a:accent3>
        <a:srgbClr val="FFFFFF"/>
      </a:accent3>
      <a:accent4>
        <a:srgbClr val="000000"/>
      </a:accent4>
      <a:accent5>
        <a:srgbClr val="AAC9D9"/>
      </a:accent5>
      <a:accent6>
        <a:srgbClr val="78BAC6"/>
      </a:accent6>
      <a:hlink>
        <a:srgbClr val="A5D867"/>
      </a:hlink>
      <a:folHlink>
        <a:srgbClr val="81C5B9"/>
      </a:folHlink>
    </a:clrScheme>
    <a:fontScheme name="HEXAGON_110511_FONTS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ngle line spacing 1">
        <a:dk1>
          <a:srgbClr val="000000"/>
        </a:dk1>
        <a:lt1>
          <a:srgbClr val="FFFFFF"/>
        </a:lt1>
        <a:dk2>
          <a:srgbClr val="262626"/>
        </a:dk2>
        <a:lt2>
          <a:srgbClr val="A5A5A5"/>
        </a:lt2>
        <a:accent1>
          <a:srgbClr val="0097BA"/>
        </a:accent1>
        <a:accent2>
          <a:srgbClr val="85CDDB"/>
        </a:accent2>
        <a:accent3>
          <a:srgbClr val="FFFFFF"/>
        </a:accent3>
        <a:accent4>
          <a:srgbClr val="000000"/>
        </a:accent4>
        <a:accent5>
          <a:srgbClr val="AAC9D9"/>
        </a:accent5>
        <a:accent6>
          <a:srgbClr val="78BAC6"/>
        </a:accent6>
        <a:hlink>
          <a:srgbClr val="A5D867"/>
        </a:hlink>
        <a:folHlink>
          <a:srgbClr val="81C5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tement first point">
  <a:themeElements>
    <a:clrScheme name="Statement first point 1">
      <a:dk1>
        <a:srgbClr val="000000"/>
      </a:dk1>
      <a:lt1>
        <a:srgbClr val="FFFFFF"/>
      </a:lt1>
      <a:dk2>
        <a:srgbClr val="262626"/>
      </a:dk2>
      <a:lt2>
        <a:srgbClr val="A5A5A5"/>
      </a:lt2>
      <a:accent1>
        <a:srgbClr val="0097BA"/>
      </a:accent1>
      <a:accent2>
        <a:srgbClr val="85CDDB"/>
      </a:accent2>
      <a:accent3>
        <a:srgbClr val="FFFFFF"/>
      </a:accent3>
      <a:accent4>
        <a:srgbClr val="000000"/>
      </a:accent4>
      <a:accent5>
        <a:srgbClr val="AAC9D9"/>
      </a:accent5>
      <a:accent6>
        <a:srgbClr val="78BAC6"/>
      </a:accent6>
      <a:hlink>
        <a:srgbClr val="A5D867"/>
      </a:hlink>
      <a:folHlink>
        <a:srgbClr val="81C5B9"/>
      </a:folHlink>
    </a:clrScheme>
    <a:fontScheme name="Statement first poi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tement first point 1">
        <a:dk1>
          <a:srgbClr val="000000"/>
        </a:dk1>
        <a:lt1>
          <a:srgbClr val="FFFFFF"/>
        </a:lt1>
        <a:dk2>
          <a:srgbClr val="262626"/>
        </a:dk2>
        <a:lt2>
          <a:srgbClr val="A5A5A5"/>
        </a:lt2>
        <a:accent1>
          <a:srgbClr val="0097BA"/>
        </a:accent1>
        <a:accent2>
          <a:srgbClr val="85CDDB"/>
        </a:accent2>
        <a:accent3>
          <a:srgbClr val="FFFFFF"/>
        </a:accent3>
        <a:accent4>
          <a:srgbClr val="000000"/>
        </a:accent4>
        <a:accent5>
          <a:srgbClr val="AAC9D9"/>
        </a:accent5>
        <a:accent6>
          <a:srgbClr val="78BAC6"/>
        </a:accent6>
        <a:hlink>
          <a:srgbClr val="A5D867"/>
        </a:hlink>
        <a:folHlink>
          <a:srgbClr val="81C5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exagonMet1">
  <a:themeElements>
    <a:clrScheme name="Single line spacing 1">
      <a:dk1>
        <a:srgbClr val="000000"/>
      </a:dk1>
      <a:lt1>
        <a:srgbClr val="FFFFFF"/>
      </a:lt1>
      <a:dk2>
        <a:srgbClr val="262626"/>
      </a:dk2>
      <a:lt2>
        <a:srgbClr val="A5A5A5"/>
      </a:lt2>
      <a:accent1>
        <a:srgbClr val="0097BA"/>
      </a:accent1>
      <a:accent2>
        <a:srgbClr val="85CDDB"/>
      </a:accent2>
      <a:accent3>
        <a:srgbClr val="FFFFFF"/>
      </a:accent3>
      <a:accent4>
        <a:srgbClr val="000000"/>
      </a:accent4>
      <a:accent5>
        <a:srgbClr val="AAC9D9"/>
      </a:accent5>
      <a:accent6>
        <a:srgbClr val="78BAC6"/>
      </a:accent6>
      <a:hlink>
        <a:srgbClr val="A5D867"/>
      </a:hlink>
      <a:folHlink>
        <a:srgbClr val="81C5B9"/>
      </a:folHlink>
    </a:clrScheme>
    <a:fontScheme name="HEXAGON_110511_FONTS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ngle line spacing 1">
        <a:dk1>
          <a:srgbClr val="000000"/>
        </a:dk1>
        <a:lt1>
          <a:srgbClr val="FFFFFF"/>
        </a:lt1>
        <a:dk2>
          <a:srgbClr val="262626"/>
        </a:dk2>
        <a:lt2>
          <a:srgbClr val="A5A5A5"/>
        </a:lt2>
        <a:accent1>
          <a:srgbClr val="0097BA"/>
        </a:accent1>
        <a:accent2>
          <a:srgbClr val="85CDDB"/>
        </a:accent2>
        <a:accent3>
          <a:srgbClr val="FFFFFF"/>
        </a:accent3>
        <a:accent4>
          <a:srgbClr val="000000"/>
        </a:accent4>
        <a:accent5>
          <a:srgbClr val="AAC9D9"/>
        </a:accent5>
        <a:accent6>
          <a:srgbClr val="78BAC6"/>
        </a:accent6>
        <a:hlink>
          <a:srgbClr val="A5D867"/>
        </a:hlink>
        <a:folHlink>
          <a:srgbClr val="81C5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tatement first point">
  <a:themeElements>
    <a:clrScheme name="Statement first point 1">
      <a:dk1>
        <a:srgbClr val="000000"/>
      </a:dk1>
      <a:lt1>
        <a:srgbClr val="FFFFFF"/>
      </a:lt1>
      <a:dk2>
        <a:srgbClr val="262626"/>
      </a:dk2>
      <a:lt2>
        <a:srgbClr val="A5A5A5"/>
      </a:lt2>
      <a:accent1>
        <a:srgbClr val="0097BA"/>
      </a:accent1>
      <a:accent2>
        <a:srgbClr val="85CDDB"/>
      </a:accent2>
      <a:accent3>
        <a:srgbClr val="FFFFFF"/>
      </a:accent3>
      <a:accent4>
        <a:srgbClr val="000000"/>
      </a:accent4>
      <a:accent5>
        <a:srgbClr val="AAC9D9"/>
      </a:accent5>
      <a:accent6>
        <a:srgbClr val="78BAC6"/>
      </a:accent6>
      <a:hlink>
        <a:srgbClr val="A5D867"/>
      </a:hlink>
      <a:folHlink>
        <a:srgbClr val="81C5B9"/>
      </a:folHlink>
    </a:clrScheme>
    <a:fontScheme name="Statement first poi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tement first point 1">
        <a:dk1>
          <a:srgbClr val="000000"/>
        </a:dk1>
        <a:lt1>
          <a:srgbClr val="FFFFFF"/>
        </a:lt1>
        <a:dk2>
          <a:srgbClr val="262626"/>
        </a:dk2>
        <a:lt2>
          <a:srgbClr val="A5A5A5"/>
        </a:lt2>
        <a:accent1>
          <a:srgbClr val="0097BA"/>
        </a:accent1>
        <a:accent2>
          <a:srgbClr val="85CDDB"/>
        </a:accent2>
        <a:accent3>
          <a:srgbClr val="FFFFFF"/>
        </a:accent3>
        <a:accent4>
          <a:srgbClr val="000000"/>
        </a:accent4>
        <a:accent5>
          <a:srgbClr val="AAC9D9"/>
        </a:accent5>
        <a:accent6>
          <a:srgbClr val="78BAC6"/>
        </a:accent6>
        <a:hlink>
          <a:srgbClr val="A5D867"/>
        </a:hlink>
        <a:folHlink>
          <a:srgbClr val="81C5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Description xmlns="bf09c5ef-b82a-4d7f-8698-eb49ad759d2e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D9EEFAB937A34E9171E826A62DFE2C" ma:contentTypeVersion="2" ma:contentTypeDescription="Create a new document." ma:contentTypeScope="" ma:versionID="78d36b4be9a565a0e5c21dee48e1ccc6">
  <xsd:schema xmlns:xsd="http://www.w3.org/2001/XMLSchema" xmlns:xs="http://www.w3.org/2001/XMLSchema" xmlns:p="http://schemas.microsoft.com/office/2006/metadata/properties" xmlns:ns2="bf09c5ef-b82a-4d7f-8698-eb49ad759d2e" targetNamespace="http://schemas.microsoft.com/office/2006/metadata/properties" ma:root="true" ma:fieldsID="9ccede3786df7829a801b542110b24cb" ns2:_="">
    <xsd:import namespace="bf09c5ef-b82a-4d7f-8698-eb49ad759d2e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09c5ef-b82a-4d7f-8698-eb49ad759d2e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8" nillable="true" ma:displayName="Document Description" ma:description="Document Description" ma:internalName="Document_x0020_Descrip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EE26BC-2542-483C-9B18-9DD35E1751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C14AF0-DB2C-402E-A5A2-66D1B560109A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950878D4-3826-4F85-9D8C-094B004E7300}">
  <ds:schemaRefs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bf09c5ef-b82a-4d7f-8698-eb49ad759d2e"/>
    <ds:schemaRef ds:uri="http://schemas.microsoft.com/office/infopath/2007/PartnerControls"/>
    <ds:schemaRef ds:uri="http://purl.org/dc/dcmitype/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2C9CA61F-3872-4AA6-AAE9-9FC3A5E26D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09c5ef-b82a-4d7f-8698-eb49ad759d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HexagonMet</Template>
  <TotalTime>3865</TotalTime>
  <Words>1110</Words>
  <Application>Microsoft Office PowerPoint</Application>
  <PresentationFormat>Custom</PresentationFormat>
  <Paragraphs>252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ＭＳ Ｐゴシック</vt:lpstr>
      <vt:lpstr>Arial</vt:lpstr>
      <vt:lpstr>Franklin Gothic Book</vt:lpstr>
      <vt:lpstr>Garamond</vt:lpstr>
      <vt:lpstr>Helvetica</vt:lpstr>
      <vt:lpstr>Impact</vt:lpstr>
      <vt:lpstr>Times</vt:lpstr>
      <vt:lpstr>Wingdings</vt:lpstr>
      <vt:lpstr>HexagonMet</vt:lpstr>
      <vt:lpstr>Statement first point</vt:lpstr>
      <vt:lpstr>MexagonMet1</vt:lpstr>
      <vt:lpstr>1_Statement first point</vt:lpstr>
      <vt:lpstr>TESA UPC / UPD Gauge block comparator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– TESA offer the widest range of measuring equipments for gauge block calibration Worldwide.  - TESA UPD Gauge Block Comparator is the   only one of its class that has no competitor.</vt:lpstr>
    </vt:vector>
  </TitlesOfParts>
  <Company>Brown &amp; Sharpe TESA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Montreux</dc:title>
  <dc:creator>Premand Jean-Philippe</dc:creator>
  <cp:lastModifiedBy>George Chitos</cp:lastModifiedBy>
  <cp:revision>560</cp:revision>
  <cp:lastPrinted>2001-10-22T09:23:46Z</cp:lastPrinted>
  <dcterms:created xsi:type="dcterms:W3CDTF">2001-06-19T06:54:46Z</dcterms:created>
  <dcterms:modified xsi:type="dcterms:W3CDTF">2018-08-17T18:48:13Z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HM-EU\dousse</vt:lpwstr>
  </property>
  <property fmtid="{D5CDD505-2E9C-101B-9397-08002B2CF9AE}" pid="3" name="TemplateUrl">
    <vt:lpwstr/>
  </property>
  <property fmtid="{D5CDD505-2E9C-101B-9397-08002B2CF9AE}" pid="4" name="xd_ProgID">
    <vt:lpwstr/>
  </property>
  <property fmtid="{D5CDD505-2E9C-101B-9397-08002B2CF9AE}" pid="5" name="display_urn:schemas-microsoft-com:office:office#Author">
    <vt:lpwstr>HM-EU\dousse</vt:lpwstr>
  </property>
  <property fmtid="{D5CDD505-2E9C-101B-9397-08002B2CF9AE}" pid="6" name="Order">
    <vt:lpwstr>700.000000000000</vt:lpwstr>
  </property>
</Properties>
</file>