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ira Sans Condensed" panose="020B05030500000200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6cvG9b7kAht12xC5a7bxa3f3k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DA50D1-77B7-4002-8C86-9877109215FA}">
  <a:tblStyle styleId="{C6DA50D1-77B7-4002-8C86-9877109215FA}" styleName="Table_0">
    <a:wholeTbl>
      <a:tcTxStyle b="off" i="off">
        <a:font>
          <a:latin typeface="Tenorite"/>
          <a:ea typeface="Tenorite"/>
          <a:cs typeface="Tenorite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BFAF9"/>
          </a:solidFill>
        </a:fill>
      </a:tcStyle>
    </a:wholeTbl>
    <a:band1H>
      <a:tcTxStyle/>
      <a:tcStyle>
        <a:tcBdr/>
        <a:fill>
          <a:solidFill>
            <a:srgbClr val="F6F5F3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6F5F3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enorite"/>
          <a:ea typeface="Tenorite"/>
          <a:cs typeface="Tenorite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enorite"/>
          <a:ea typeface="Tenorite"/>
          <a:cs typeface="Tenorite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enorite"/>
          <a:ea typeface="Tenorite"/>
          <a:cs typeface="Tenorite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enorite"/>
          <a:ea typeface="Tenorite"/>
          <a:cs typeface="Tenorite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47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8" name="Google Shape;18;p14"/>
          <p:cNvPicPr preferRelativeResize="0"/>
          <p:nvPr/>
        </p:nvPicPr>
        <p:blipFill rotWithShape="1">
          <a:blip r:embed="rId2">
            <a:alphaModFix/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 4 People">
  <p:cSld name="Team Slide 4 People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>
            <a:spLocks noGrp="1"/>
          </p:cNvSpPr>
          <p:nvPr>
            <p:ph type="pic" idx="2"/>
          </p:nvPr>
        </p:nvSpPr>
        <p:spPr>
          <a:xfrm>
            <a:off x="1487181" y="2886074"/>
            <a:ext cx="1845511" cy="1845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7" name="Google Shape;77;p23"/>
          <p:cNvSpPr txBox="1">
            <a:spLocks noGrp="1"/>
          </p:cNvSpPr>
          <p:nvPr>
            <p:ph type="body" idx="1"/>
          </p:nvPr>
        </p:nvSpPr>
        <p:spPr>
          <a:xfrm>
            <a:off x="1228568" y="5084524"/>
            <a:ext cx="2317707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3"/>
          </p:nvPr>
        </p:nvSpPr>
        <p:spPr>
          <a:xfrm>
            <a:off x="1487181" y="5464114"/>
            <a:ext cx="1845511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3"/>
          <p:cNvSpPr>
            <a:spLocks noGrp="1"/>
          </p:cNvSpPr>
          <p:nvPr>
            <p:ph type="pic" idx="4"/>
          </p:nvPr>
        </p:nvSpPr>
        <p:spPr>
          <a:xfrm>
            <a:off x="3836914" y="2886074"/>
            <a:ext cx="1845511" cy="1845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0" name="Google Shape;80;p23"/>
          <p:cNvSpPr txBox="1">
            <a:spLocks noGrp="1"/>
          </p:cNvSpPr>
          <p:nvPr>
            <p:ph type="body" idx="5"/>
          </p:nvPr>
        </p:nvSpPr>
        <p:spPr>
          <a:xfrm>
            <a:off x="3578300" y="5084524"/>
            <a:ext cx="2330816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body" idx="6"/>
          </p:nvPr>
        </p:nvSpPr>
        <p:spPr>
          <a:xfrm>
            <a:off x="3836913" y="5478796"/>
            <a:ext cx="1855949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p23"/>
          <p:cNvSpPr>
            <a:spLocks noGrp="1"/>
          </p:cNvSpPr>
          <p:nvPr>
            <p:ph type="pic" idx="7"/>
          </p:nvPr>
        </p:nvSpPr>
        <p:spPr>
          <a:xfrm>
            <a:off x="6327578" y="2886074"/>
            <a:ext cx="1845511" cy="1845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3" name="Google Shape;83;p23"/>
          <p:cNvSpPr txBox="1">
            <a:spLocks noGrp="1"/>
          </p:cNvSpPr>
          <p:nvPr>
            <p:ph type="body" idx="8"/>
          </p:nvPr>
        </p:nvSpPr>
        <p:spPr>
          <a:xfrm>
            <a:off x="6068964" y="5084524"/>
            <a:ext cx="2317707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body" idx="9"/>
          </p:nvPr>
        </p:nvSpPr>
        <p:spPr>
          <a:xfrm>
            <a:off x="6327577" y="5478796"/>
            <a:ext cx="1845511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5" name="Google Shape;85;p23"/>
          <p:cNvSpPr>
            <a:spLocks noGrp="1"/>
          </p:cNvSpPr>
          <p:nvPr>
            <p:ph type="pic" idx="13"/>
          </p:nvPr>
        </p:nvSpPr>
        <p:spPr>
          <a:xfrm>
            <a:off x="8747458" y="2886074"/>
            <a:ext cx="1845511" cy="1845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6" name="Google Shape;86;p23"/>
          <p:cNvSpPr txBox="1">
            <a:spLocks noGrp="1"/>
          </p:cNvSpPr>
          <p:nvPr>
            <p:ph type="body" idx="14"/>
          </p:nvPr>
        </p:nvSpPr>
        <p:spPr>
          <a:xfrm>
            <a:off x="8488845" y="5084524"/>
            <a:ext cx="2317706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body" idx="15"/>
          </p:nvPr>
        </p:nvSpPr>
        <p:spPr>
          <a:xfrm>
            <a:off x="8747458" y="5464114"/>
            <a:ext cx="1845510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1" name="Google Shape;91;p23"/>
          <p:cNvGrpSpPr/>
          <p:nvPr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92" name="Google Shape;92;p23"/>
            <p:cNvCxnSpPr/>
            <p:nvPr/>
          </p:nvCxnSpPr>
          <p:spPr>
            <a:xfrm rot="10800000">
              <a:off x="7334250" y="0"/>
              <a:ext cx="4857750" cy="762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" name="Google Shape;93;p23"/>
            <p:cNvCxnSpPr/>
            <p:nvPr/>
          </p:nvCxnSpPr>
          <p:spPr>
            <a:xfrm>
              <a:off x="11487150" y="0"/>
              <a:ext cx="704850" cy="172402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 8 People">
  <p:cSld name="Team Slide 8 People">
    <p:bg>
      <p:bgPr>
        <a:solidFill>
          <a:schemeClr val="dk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24"/>
          <p:cNvGrpSpPr/>
          <p:nvPr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96" name="Google Shape;96;p2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473953"/>
              <a:ext cx="2057400" cy="1647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8" name="Google Shape;98;p24"/>
          <p:cNvSpPr txBox="1"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>
            <a:spLocks noGrp="1"/>
          </p:cNvSpPr>
          <p:nvPr>
            <p:ph type="pic" idx="2"/>
          </p:nvPr>
        </p:nvSpPr>
        <p:spPr>
          <a:xfrm>
            <a:off x="1877176" y="2428875"/>
            <a:ext cx="1066800" cy="1066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" name="Google Shape;100;p24"/>
          <p:cNvSpPr txBox="1">
            <a:spLocks noGrp="1"/>
          </p:cNvSpPr>
          <p:nvPr>
            <p:ph type="body" idx="1"/>
          </p:nvPr>
        </p:nvSpPr>
        <p:spPr>
          <a:xfrm>
            <a:off x="1500168" y="3654378"/>
            <a:ext cx="1828800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3"/>
          </p:nvPr>
        </p:nvSpPr>
        <p:spPr>
          <a:xfrm>
            <a:off x="1500168" y="3809747"/>
            <a:ext cx="1828800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2" name="Google Shape;102;p24"/>
          <p:cNvSpPr>
            <a:spLocks noGrp="1"/>
          </p:cNvSpPr>
          <p:nvPr>
            <p:ph type="pic" idx="4"/>
          </p:nvPr>
        </p:nvSpPr>
        <p:spPr>
          <a:xfrm>
            <a:off x="4226270" y="2428875"/>
            <a:ext cx="1066800" cy="1066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" name="Google Shape;103;p24"/>
          <p:cNvSpPr txBox="1">
            <a:spLocks noGrp="1"/>
          </p:cNvSpPr>
          <p:nvPr>
            <p:ph type="body" idx="5"/>
          </p:nvPr>
        </p:nvSpPr>
        <p:spPr>
          <a:xfrm>
            <a:off x="3849262" y="3654378"/>
            <a:ext cx="1828800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body" idx="6"/>
          </p:nvPr>
        </p:nvSpPr>
        <p:spPr>
          <a:xfrm>
            <a:off x="3849262" y="3809747"/>
            <a:ext cx="1828800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24"/>
          <p:cNvSpPr>
            <a:spLocks noGrp="1"/>
          </p:cNvSpPr>
          <p:nvPr>
            <p:ph type="pic" idx="7"/>
          </p:nvPr>
        </p:nvSpPr>
        <p:spPr>
          <a:xfrm>
            <a:off x="6655584" y="2428875"/>
            <a:ext cx="1066800" cy="1066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" name="Google Shape;106;p24"/>
          <p:cNvSpPr txBox="1">
            <a:spLocks noGrp="1"/>
          </p:cNvSpPr>
          <p:nvPr>
            <p:ph type="body" idx="8"/>
          </p:nvPr>
        </p:nvSpPr>
        <p:spPr>
          <a:xfrm>
            <a:off x="6198355" y="3654378"/>
            <a:ext cx="2105135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body" idx="9"/>
          </p:nvPr>
        </p:nvSpPr>
        <p:spPr>
          <a:xfrm>
            <a:off x="6095999" y="3809747"/>
            <a:ext cx="2299855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8" name="Google Shape;108;p24"/>
          <p:cNvSpPr>
            <a:spLocks noGrp="1"/>
          </p:cNvSpPr>
          <p:nvPr>
            <p:ph type="pic" idx="13"/>
          </p:nvPr>
        </p:nvSpPr>
        <p:spPr>
          <a:xfrm>
            <a:off x="9136814" y="2428875"/>
            <a:ext cx="1066800" cy="1066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9" name="Google Shape;109;p24"/>
          <p:cNvSpPr txBox="1">
            <a:spLocks noGrp="1"/>
          </p:cNvSpPr>
          <p:nvPr>
            <p:ph type="body" idx="14"/>
          </p:nvPr>
        </p:nvSpPr>
        <p:spPr>
          <a:xfrm>
            <a:off x="8759806" y="3654378"/>
            <a:ext cx="1828800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15"/>
          </p:nvPr>
        </p:nvSpPr>
        <p:spPr>
          <a:xfrm>
            <a:off x="8744480" y="3809747"/>
            <a:ext cx="1844126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24"/>
          <p:cNvSpPr>
            <a:spLocks noGrp="1"/>
          </p:cNvSpPr>
          <p:nvPr>
            <p:ph type="pic" idx="16"/>
          </p:nvPr>
        </p:nvSpPr>
        <p:spPr>
          <a:xfrm>
            <a:off x="1877176" y="4287711"/>
            <a:ext cx="1066800" cy="1066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2" name="Google Shape;112;p24"/>
          <p:cNvSpPr txBox="1">
            <a:spLocks noGrp="1"/>
          </p:cNvSpPr>
          <p:nvPr>
            <p:ph type="body" idx="17"/>
          </p:nvPr>
        </p:nvSpPr>
        <p:spPr>
          <a:xfrm>
            <a:off x="1500168" y="5513214"/>
            <a:ext cx="1828800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body" idx="18"/>
          </p:nvPr>
        </p:nvSpPr>
        <p:spPr>
          <a:xfrm>
            <a:off x="1500168" y="5668583"/>
            <a:ext cx="1828800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24"/>
          <p:cNvSpPr>
            <a:spLocks noGrp="1"/>
          </p:cNvSpPr>
          <p:nvPr>
            <p:ph type="pic" idx="19"/>
          </p:nvPr>
        </p:nvSpPr>
        <p:spPr>
          <a:xfrm>
            <a:off x="4226270" y="4287711"/>
            <a:ext cx="1066800" cy="1066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" name="Google Shape;115;p24"/>
          <p:cNvSpPr txBox="1">
            <a:spLocks noGrp="1"/>
          </p:cNvSpPr>
          <p:nvPr>
            <p:ph type="body" idx="20"/>
          </p:nvPr>
        </p:nvSpPr>
        <p:spPr>
          <a:xfrm>
            <a:off x="3849262" y="5513214"/>
            <a:ext cx="1828800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body" idx="21"/>
          </p:nvPr>
        </p:nvSpPr>
        <p:spPr>
          <a:xfrm>
            <a:off x="3849262" y="5668583"/>
            <a:ext cx="1828800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24"/>
          <p:cNvSpPr>
            <a:spLocks noGrp="1"/>
          </p:cNvSpPr>
          <p:nvPr>
            <p:ph type="pic" idx="22"/>
          </p:nvPr>
        </p:nvSpPr>
        <p:spPr>
          <a:xfrm>
            <a:off x="6655584" y="4287711"/>
            <a:ext cx="1066800" cy="1066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8" name="Google Shape;118;p24"/>
          <p:cNvSpPr txBox="1">
            <a:spLocks noGrp="1"/>
          </p:cNvSpPr>
          <p:nvPr>
            <p:ph type="body" idx="23"/>
          </p:nvPr>
        </p:nvSpPr>
        <p:spPr>
          <a:xfrm>
            <a:off x="6339926" y="5513214"/>
            <a:ext cx="1828800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24"/>
          </p:nvPr>
        </p:nvSpPr>
        <p:spPr>
          <a:xfrm>
            <a:off x="6339926" y="5668583"/>
            <a:ext cx="1813474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4"/>
          <p:cNvSpPr>
            <a:spLocks noGrp="1"/>
          </p:cNvSpPr>
          <p:nvPr>
            <p:ph type="pic" idx="25"/>
          </p:nvPr>
        </p:nvSpPr>
        <p:spPr>
          <a:xfrm>
            <a:off x="9136814" y="4287711"/>
            <a:ext cx="1066800" cy="1066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1" name="Google Shape;121;p24"/>
          <p:cNvSpPr txBox="1">
            <a:spLocks noGrp="1"/>
          </p:cNvSpPr>
          <p:nvPr>
            <p:ph type="body" idx="26"/>
          </p:nvPr>
        </p:nvSpPr>
        <p:spPr>
          <a:xfrm>
            <a:off x="8759806" y="5513214"/>
            <a:ext cx="1828800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27"/>
          </p:nvPr>
        </p:nvSpPr>
        <p:spPr>
          <a:xfrm>
            <a:off x="8744480" y="5668583"/>
            <a:ext cx="1844126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Timelin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/>
          <p:nvPr/>
        </p:nvSpPr>
        <p:spPr>
          <a:xfrm>
            <a:off x="2113884" y="0"/>
            <a:ext cx="10078116" cy="6858000"/>
          </a:xfrm>
          <a:custGeom>
            <a:avLst/>
            <a:gdLst/>
            <a:ahLst/>
            <a:cxnLst/>
            <a:rect l="l" t="t" r="r" b="b"/>
            <a:pathLst>
              <a:path w="10078116" h="6858000" extrusionOk="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838200" y="5509419"/>
            <a:ext cx="4082142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1"/>
          </p:nvPr>
        </p:nvSpPr>
        <p:spPr>
          <a:xfrm>
            <a:off x="166074" y="1507772"/>
            <a:ext cx="2141764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body" idx="2"/>
          </p:nvPr>
        </p:nvSpPr>
        <p:spPr>
          <a:xfrm>
            <a:off x="732131" y="2584097"/>
            <a:ext cx="2141764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3"/>
          </p:nvPr>
        </p:nvSpPr>
        <p:spPr>
          <a:xfrm>
            <a:off x="1338556" y="3660422"/>
            <a:ext cx="2141764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4"/>
          </p:nvPr>
        </p:nvSpPr>
        <p:spPr>
          <a:xfrm>
            <a:off x="1922756" y="4736748"/>
            <a:ext cx="2141764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5"/>
          </p:nvPr>
        </p:nvSpPr>
        <p:spPr>
          <a:xfrm>
            <a:off x="4401536" y="1613528"/>
            <a:ext cx="5102680" cy="101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body" idx="6"/>
          </p:nvPr>
        </p:nvSpPr>
        <p:spPr>
          <a:xfrm>
            <a:off x="4986029" y="2682564"/>
            <a:ext cx="5102680" cy="101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7"/>
          </p:nvPr>
        </p:nvSpPr>
        <p:spPr>
          <a:xfrm>
            <a:off x="5576938" y="3755394"/>
            <a:ext cx="5102680" cy="101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8"/>
          </p:nvPr>
        </p:nvSpPr>
        <p:spPr>
          <a:xfrm>
            <a:off x="6175280" y="4824430"/>
            <a:ext cx="5102680" cy="101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ftr" idx="11"/>
          </p:nvPr>
        </p:nvSpPr>
        <p:spPr>
          <a:xfrm>
            <a:off x="6749143" y="6356350"/>
            <a:ext cx="37759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sldNum" idx="12"/>
          </p:nvPr>
        </p:nvSpPr>
        <p:spPr>
          <a:xfrm>
            <a:off x="10810874" y="6356350"/>
            <a:ext cx="542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0" name="Google Shape;140;p25"/>
          <p:cNvCxnSpPr/>
          <p:nvPr/>
        </p:nvCxnSpPr>
        <p:spPr>
          <a:xfrm>
            <a:off x="4353515" y="5023933"/>
            <a:ext cx="151321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" name="Google Shape;141;p25"/>
          <p:cNvCxnSpPr/>
          <p:nvPr/>
        </p:nvCxnSpPr>
        <p:spPr>
          <a:xfrm>
            <a:off x="3759917" y="3948451"/>
            <a:ext cx="151321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" name="Google Shape;142;p25"/>
          <p:cNvCxnSpPr/>
          <p:nvPr/>
        </p:nvCxnSpPr>
        <p:spPr>
          <a:xfrm>
            <a:off x="3173453" y="2872686"/>
            <a:ext cx="151321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3" name="Google Shape;143;p25"/>
          <p:cNvCxnSpPr/>
          <p:nvPr/>
        </p:nvCxnSpPr>
        <p:spPr>
          <a:xfrm>
            <a:off x="2586263" y="1796083"/>
            <a:ext cx="151321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TxTwoObj">
  <p:cSld name="TWO_OBJECTS_WITH_TEXT">
    <p:bg>
      <p:bgPr>
        <a:solidFill>
          <a:schemeClr val="accen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2933700" y="892177"/>
            <a:ext cx="84216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1"/>
          </p:nvPr>
        </p:nvSpPr>
        <p:spPr>
          <a:xfrm>
            <a:off x="2933700" y="2776936"/>
            <a:ext cx="39243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2"/>
          </p:nvPr>
        </p:nvSpPr>
        <p:spPr>
          <a:xfrm>
            <a:off x="2933700" y="3834606"/>
            <a:ext cx="3924300" cy="199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body" idx="3"/>
          </p:nvPr>
        </p:nvSpPr>
        <p:spPr>
          <a:xfrm>
            <a:off x="7410173" y="2776936"/>
            <a:ext cx="394362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4"/>
          </p:nvPr>
        </p:nvSpPr>
        <p:spPr>
          <a:xfrm>
            <a:off x="7410173" y="3834606"/>
            <a:ext cx="3943627" cy="199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3" name="Google Shape;153;p26"/>
          <p:cNvPicPr preferRelativeResize="0"/>
          <p:nvPr/>
        </p:nvPicPr>
        <p:blipFill rotWithShape="1">
          <a:blip r:embed="rId2">
            <a:alphaModFix/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body" idx="1"/>
          </p:nvPr>
        </p:nvSpPr>
        <p:spPr>
          <a:xfrm>
            <a:off x="1243104" y="2776936"/>
            <a:ext cx="288247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body" idx="2"/>
          </p:nvPr>
        </p:nvSpPr>
        <p:spPr>
          <a:xfrm>
            <a:off x="1243104" y="3834606"/>
            <a:ext cx="2882475" cy="199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3"/>
          </p:nvPr>
        </p:nvSpPr>
        <p:spPr>
          <a:xfrm>
            <a:off x="4647665" y="2776936"/>
            <a:ext cx="289667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4"/>
          </p:nvPr>
        </p:nvSpPr>
        <p:spPr>
          <a:xfrm>
            <a:off x="4647665" y="3834606"/>
            <a:ext cx="2896671" cy="199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5"/>
          </p:nvPr>
        </p:nvSpPr>
        <p:spPr>
          <a:xfrm>
            <a:off x="8066421" y="2776936"/>
            <a:ext cx="288247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body" idx="6"/>
          </p:nvPr>
        </p:nvSpPr>
        <p:spPr>
          <a:xfrm>
            <a:off x="8066421" y="3834606"/>
            <a:ext cx="2882475" cy="199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65" name="Google Shape;165;p27"/>
          <p:cNvGrpSpPr/>
          <p:nvPr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6" name="Google Shape;166;p27"/>
            <p:cNvCxnSpPr/>
            <p:nvPr/>
          </p:nvCxnSpPr>
          <p:spPr>
            <a:xfrm flipH="1">
              <a:off x="0" y="0"/>
              <a:ext cx="1238250" cy="310515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" name="Google Shape;167;p27"/>
            <p:cNvCxnSpPr/>
            <p:nvPr/>
          </p:nvCxnSpPr>
          <p:spPr>
            <a:xfrm flipH="1">
              <a:off x="0" y="0"/>
              <a:ext cx="2238376" cy="2476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">
  <p:cSld name="Summar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>
            <a:spLocks noGrp="1"/>
          </p:cNvSpPr>
          <p:nvPr>
            <p:ph type="title"/>
          </p:nvPr>
        </p:nvSpPr>
        <p:spPr>
          <a:xfrm>
            <a:off x="5476875" y="1671639"/>
            <a:ext cx="5111750" cy="120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171" name="Google Shape;171;p28"/>
          <p:cNvGrpSpPr/>
          <p:nvPr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172" name="Google Shape;172;p28"/>
            <p:cNvCxnSpPr/>
            <p:nvPr/>
          </p:nvCxnSpPr>
          <p:spPr>
            <a:xfrm rot="10800000">
              <a:off x="0" y="876300"/>
              <a:ext cx="4762500" cy="162877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3" name="Google Shape;173;p28"/>
            <p:cNvCxnSpPr/>
            <p:nvPr/>
          </p:nvCxnSpPr>
          <p:spPr>
            <a:xfrm rot="10800000">
              <a:off x="2638425" y="0"/>
              <a:ext cx="2124076" cy="518636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74" name="Google Shape;17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>
            <a:spLocks noGrp="1"/>
          </p:cNvSpPr>
          <p:nvPr>
            <p:ph type="title"/>
          </p:nvPr>
        </p:nvSpPr>
        <p:spPr>
          <a:xfrm>
            <a:off x="1362075" y="1671639"/>
            <a:ext cx="5111750" cy="120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21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2463800" y="6356350"/>
            <a:ext cx="347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5" name="Google Shape;25;p15"/>
          <p:cNvGrpSpPr/>
          <p:nvPr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26" name="Google Shape;26;p15"/>
            <p:cNvCxnSpPr/>
            <p:nvPr/>
          </p:nvCxnSpPr>
          <p:spPr>
            <a:xfrm>
              <a:off x="9096375" y="1497012"/>
              <a:ext cx="30956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" name="Google Shape;27;p15"/>
            <p:cNvCxnSpPr/>
            <p:nvPr/>
          </p:nvCxnSpPr>
          <p:spPr>
            <a:xfrm flipH="1">
              <a:off x="6953250" y="-25401"/>
              <a:ext cx="3790950" cy="6902451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>
  <p:cSld name="Chart">
    <p:bg>
      <p:bgPr>
        <a:solidFill>
          <a:schemeClr val="accen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16"/>
          <p:cNvSpPr>
            <a:spLocks noGrp="1"/>
          </p:cNvSpPr>
          <p:nvPr>
            <p:ph type="chart" idx="2"/>
          </p:nvPr>
        </p:nvSpPr>
        <p:spPr>
          <a:xfrm>
            <a:off x="838200" y="2111608"/>
            <a:ext cx="10515600" cy="374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rt Art">
  <p:cSld name="Smart Art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17"/>
          <p:cNvGrpSpPr/>
          <p:nvPr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36" name="Google Shape;36;p17"/>
            <p:cNvCxnSpPr/>
            <p:nvPr/>
          </p:nvCxnSpPr>
          <p:spPr>
            <a:xfrm rot="10800000" flipH="1">
              <a:off x="0" y="0"/>
              <a:ext cx="2590800" cy="762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" name="Google Shape;37;p17"/>
            <p:cNvCxnSpPr/>
            <p:nvPr/>
          </p:nvCxnSpPr>
          <p:spPr>
            <a:xfrm flipH="1">
              <a:off x="0" y="0"/>
              <a:ext cx="704850" cy="102790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>
            <a:spLocks noGrp="1"/>
          </p:cNvSpPr>
          <p:nvPr>
            <p:ph type="dgm" idx="2"/>
          </p:nvPr>
        </p:nvSpPr>
        <p:spPr>
          <a:xfrm>
            <a:off x="838200" y="2111375"/>
            <a:ext cx="10515600" cy="374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>
  <p:cSld name="Closing">
    <p:bg>
      <p:bgPr>
        <a:solidFill>
          <a:schemeClr val="dk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6" name="Google Shape;4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31769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4267200" y="6356350"/>
            <a:ext cx="177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6479721" y="6356350"/>
            <a:ext cx="26615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9579428" y="6356350"/>
            <a:ext cx="177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type="obj">
  <p:cSld name="OBJECT"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9"/>
          <p:cNvPicPr preferRelativeResize="0"/>
          <p:nvPr/>
        </p:nvPicPr>
        <p:blipFill rotWithShape="1">
          <a:blip r:embed="rId2">
            <a:alphaModFix/>
          </a:blip>
          <a:srcRect t="18301" r="28340" b="23070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9"/>
          <p:cNvSpPr txBox="1">
            <a:spLocks noGrp="1"/>
          </p:cNvSpPr>
          <p:nvPr>
            <p:ph type="title"/>
          </p:nvPr>
        </p:nvSpPr>
        <p:spPr>
          <a:xfrm>
            <a:off x="1333500" y="1020445"/>
            <a:ext cx="289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body" idx="1"/>
          </p:nvPr>
        </p:nvSpPr>
        <p:spPr>
          <a:xfrm>
            <a:off x="1333500" y="2924175"/>
            <a:ext cx="2895600" cy="251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dt" idx="10"/>
          </p:nvPr>
        </p:nvSpPr>
        <p:spPr>
          <a:xfrm>
            <a:off x="1333500" y="6356350"/>
            <a:ext cx="9851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ftr" idx="11"/>
          </p:nvPr>
        </p:nvSpPr>
        <p:spPr>
          <a:xfrm>
            <a:off x="2669886" y="6356349"/>
            <a:ext cx="24828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sldNum" idx="12"/>
          </p:nvPr>
        </p:nvSpPr>
        <p:spPr>
          <a:xfrm>
            <a:off x="5536305" y="6356350"/>
            <a:ext cx="987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">
  <p:cSld name="Section Break">
    <p:bg>
      <p:bgPr>
        <a:solidFill>
          <a:schemeClr val="dk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>
            <a:spLocks noGrp="1"/>
          </p:cNvSpPr>
          <p:nvPr>
            <p:ph type="ctrTitle"/>
          </p:nvPr>
        </p:nvSpPr>
        <p:spPr>
          <a:xfrm>
            <a:off x="6991350" y="2148840"/>
            <a:ext cx="4179570" cy="171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0" name="Google Shape;6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28675"/>
            <a:ext cx="5876925" cy="52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5816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2"/>
          <p:cNvSpPr txBox="1">
            <a:spLocks noGrp="1"/>
          </p:cNvSpPr>
          <p:nvPr>
            <p:ph type="title"/>
          </p:nvPr>
        </p:nvSpPr>
        <p:spPr>
          <a:xfrm>
            <a:off x="4657724" y="2809875"/>
            <a:ext cx="6696075" cy="190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070"/>
              </a:buClr>
              <a:buSzPts val="1600"/>
              <a:buNone/>
              <a:defRPr sz="1600">
                <a:solidFill>
                  <a:srgbClr val="75707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dt" idx="10"/>
          </p:nvPr>
        </p:nvSpPr>
        <p:spPr>
          <a:xfrm>
            <a:off x="4676774" y="6356350"/>
            <a:ext cx="1695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ftr" idx="11"/>
          </p:nvPr>
        </p:nvSpPr>
        <p:spPr>
          <a:xfrm>
            <a:off x="6743699" y="6356350"/>
            <a:ext cx="2543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sldNum" idx="12"/>
          </p:nvPr>
        </p:nvSpPr>
        <p:spPr>
          <a:xfrm>
            <a:off x="9658350" y="6356350"/>
            <a:ext cx="1695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3" name="Google Shape;73;p22"/>
          <p:cNvCxnSpPr/>
          <p:nvPr/>
        </p:nvCxnSpPr>
        <p:spPr>
          <a:xfrm rot="10800000" flipH="1">
            <a:off x="2209800" y="0"/>
            <a:ext cx="2438400" cy="685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"/>
          <p:cNvSpPr txBox="1">
            <a:spLocks noGrp="1"/>
          </p:cNvSpPr>
          <p:nvPr>
            <p:ph type="ctrTitle"/>
          </p:nvPr>
        </p:nvSpPr>
        <p:spPr>
          <a:xfrm>
            <a:off x="4702629" y="4133461"/>
            <a:ext cx="7457622" cy="1423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FULCRUM </a:t>
            </a:r>
            <a:br>
              <a:rPr lang="en-US"/>
            </a:br>
            <a:r>
              <a:rPr lang="en-US"/>
              <a:t>MANUAL CMM / 3D HEIGHT GAGE</a:t>
            </a:r>
            <a:br>
              <a:rPr lang="en-US"/>
            </a:br>
            <a:r>
              <a:rPr lang="en-US"/>
              <a:t>INTRODUCTION</a:t>
            </a:r>
            <a:endParaRPr/>
          </a:p>
        </p:txBody>
      </p:sp>
      <p:sp>
        <p:nvSpPr>
          <p:cNvPr id="182" name="Google Shape;182;p1"/>
          <p:cNvSpPr txBox="1">
            <a:spLocks noGrp="1"/>
          </p:cNvSpPr>
          <p:nvPr>
            <p:ph type="subTitle" idx="1"/>
          </p:nvPr>
        </p:nvSpPr>
        <p:spPr>
          <a:xfrm>
            <a:off x="6416040" y="5586890"/>
            <a:ext cx="5169501" cy="62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dirty="0">
                <a:solidFill>
                  <a:srgbClr val="FF0000"/>
                </a:solidFill>
              </a:rPr>
              <a:t>Contact Fowler Preferred Distributor: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dirty="0">
                <a:solidFill>
                  <a:srgbClr val="FF0000"/>
                </a:solidFill>
              </a:rPr>
              <a:t> Willrich Precision: 866-945-5742 / sales@willrich.com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183" name="Google Shape;18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8492" y="6135351"/>
            <a:ext cx="1856599" cy="70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263" name="Google Shape;26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8492" y="6135351"/>
            <a:ext cx="1856599" cy="70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0"/>
          <p:cNvSpPr txBox="1"/>
          <p:nvPr/>
        </p:nvSpPr>
        <p:spPr>
          <a:xfrm>
            <a:off x="838200" y="19885"/>
            <a:ext cx="10515600" cy="425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PRICING</a:t>
            </a:r>
            <a:endParaRPr/>
          </a:p>
        </p:txBody>
      </p:sp>
      <p:graphicFrame>
        <p:nvGraphicFramePr>
          <p:cNvPr id="265" name="Google Shape;265;p10"/>
          <p:cNvGraphicFramePr/>
          <p:nvPr/>
        </p:nvGraphicFramePr>
        <p:xfrm>
          <a:off x="3387017" y="678459"/>
          <a:ext cx="5271800" cy="5243950"/>
        </p:xfrm>
        <a:graphic>
          <a:graphicData uri="http://schemas.openxmlformats.org/drawingml/2006/table">
            <a:tbl>
              <a:tblPr firstRow="1" bandRow="1">
                <a:noFill/>
                <a:tableStyleId>{C6DA50D1-77B7-4002-8C86-9877109215FA}</a:tableStyleId>
              </a:tblPr>
              <a:tblGrid>
                <a:gridCol w="199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102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P/N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54-960-400-0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Introductory Price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$19,750.00 </a:t>
                      </a:r>
                      <a:r>
                        <a:rPr lang="en-US" sz="1800" b="0"/>
                        <a:t>(Until: end of 2023)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Regular List Price</a:t>
                      </a:r>
                      <a:endParaRPr sz="1800" b="0" i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$25,000.00 (Starting 2024)</a:t>
                      </a:r>
                      <a:endParaRPr sz="1800" b="0" i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Availability</a:t>
                      </a:r>
                      <a:endParaRPr sz="1800" b="0" i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August 2023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72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* No on-site installation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66" name="Google Shape;26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1955" y="701349"/>
            <a:ext cx="2575249" cy="29431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921923-2AC6-FD7C-7EB6-070D357A547C}"/>
              </a:ext>
            </a:extLst>
          </p:cNvPr>
          <p:cNvSpPr txBox="1"/>
          <p:nvPr/>
        </p:nvSpPr>
        <p:spPr>
          <a:xfrm>
            <a:off x="4709440" y="6135351"/>
            <a:ext cx="609442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dirty="0">
                <a:solidFill>
                  <a:srgbClr val="FF0000"/>
                </a:solidFill>
              </a:rPr>
              <a:t>Contact Fowler Preferred Distributor: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dirty="0">
                <a:solidFill>
                  <a:srgbClr val="FF0000"/>
                </a:solidFill>
              </a:rPr>
              <a:t> Willrich Precision: 866-945-5742 / sales@willrich.com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1"/>
          <p:cNvSpPr txBox="1">
            <a:spLocks noGrp="1"/>
          </p:cNvSpPr>
          <p:nvPr>
            <p:ph type="title"/>
          </p:nvPr>
        </p:nvSpPr>
        <p:spPr>
          <a:xfrm>
            <a:off x="838200" y="296267"/>
            <a:ext cx="10515600" cy="82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b="1"/>
              <a:t>FULCRUM SETUP PROCEDURE</a:t>
            </a:r>
            <a:br>
              <a:rPr lang="en-US" b="1"/>
            </a:br>
            <a:endParaRPr b="1"/>
          </a:p>
        </p:txBody>
      </p:sp>
      <p:sp>
        <p:nvSpPr>
          <p:cNvPr id="272" name="Google Shape;27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273" name="Google Shape;27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8492" y="6135351"/>
            <a:ext cx="1856599" cy="70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1"/>
          <p:cNvSpPr/>
          <p:nvPr/>
        </p:nvSpPr>
        <p:spPr>
          <a:xfrm>
            <a:off x="149287" y="1614195"/>
            <a:ext cx="1494073" cy="2845837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Scan the QR code outside the box</a:t>
            </a: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1883550" y="1626637"/>
            <a:ext cx="1494073" cy="2845836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Register Fulcrum on the website</a:t>
            </a:r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3617813" y="1626637"/>
            <a:ext cx="1494073" cy="2845836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Watch the unboxing video</a:t>
            </a: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5352076" y="1614196"/>
            <a:ext cx="1494073" cy="2845836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Unbox per instructions</a:t>
            </a: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7086339" y="1614196"/>
            <a:ext cx="1494073" cy="2845836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Plug Fulcrum to the PC</a:t>
            </a: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8820602" y="1614196"/>
            <a:ext cx="1494073" cy="2845836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6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Watch the tutorial video</a:t>
            </a:r>
            <a:endParaRPr/>
          </a:p>
        </p:txBody>
      </p:sp>
      <p:sp>
        <p:nvSpPr>
          <p:cNvPr id="280" name="Google Shape;280;p11"/>
          <p:cNvSpPr/>
          <p:nvPr/>
        </p:nvSpPr>
        <p:spPr>
          <a:xfrm>
            <a:off x="10554865" y="1617303"/>
            <a:ext cx="1494073" cy="2845836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7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Ready to measure !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001E6-86A5-796B-959A-0E39FAAB9221}"/>
              </a:ext>
            </a:extLst>
          </p:cNvPr>
          <p:cNvSpPr txBox="1"/>
          <p:nvPr/>
        </p:nvSpPr>
        <p:spPr>
          <a:xfrm>
            <a:off x="4460437" y="5751752"/>
            <a:ext cx="609442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dirty="0">
                <a:solidFill>
                  <a:srgbClr val="FF0000"/>
                </a:solidFill>
              </a:rPr>
              <a:t>Contact Fowler Preferred Distributor: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dirty="0">
                <a:solidFill>
                  <a:srgbClr val="FF0000"/>
                </a:solidFill>
              </a:rPr>
              <a:t> Willrich Precision: 866-945-5742 / sales@willrich.com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286" name="Google Shape;286;p12"/>
          <p:cNvSpPr txBox="1">
            <a:spLocks noGrp="1"/>
          </p:cNvSpPr>
          <p:nvPr>
            <p:ph type="sldNum" idx="12"/>
          </p:nvPr>
        </p:nvSpPr>
        <p:spPr>
          <a:xfrm>
            <a:off x="9579428" y="6356350"/>
            <a:ext cx="177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8BADA3-F4AA-DD7D-2DE8-FA3B71920A06}"/>
              </a:ext>
            </a:extLst>
          </p:cNvPr>
          <p:cNvSpPr txBox="1"/>
          <p:nvPr/>
        </p:nvSpPr>
        <p:spPr>
          <a:xfrm>
            <a:off x="3047215" y="3191291"/>
            <a:ext cx="7510806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2400" dirty="0">
                <a:solidFill>
                  <a:srgbClr val="FF0000"/>
                </a:solidFill>
              </a:rPr>
              <a:t>Contact Fowler Preferred Distributor: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2400" dirty="0">
                <a:solidFill>
                  <a:srgbClr val="FF0000"/>
                </a:solidFill>
              </a:rPr>
              <a:t> Willrich Precision: 866-945-5742 /sales@willrich.com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"/>
          <p:cNvSpPr txBox="1">
            <a:spLocks noGrp="1"/>
          </p:cNvSpPr>
          <p:nvPr>
            <p:ph type="title"/>
          </p:nvPr>
        </p:nvSpPr>
        <p:spPr>
          <a:xfrm>
            <a:off x="1145506" y="-1"/>
            <a:ext cx="5111750" cy="120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FULCRUM</a:t>
            </a:r>
            <a:endParaRPr/>
          </a:p>
        </p:txBody>
      </p:sp>
      <p:sp>
        <p:nvSpPr>
          <p:cNvPr id="189" name="Google Shape;189;p2"/>
          <p:cNvSpPr txBox="1">
            <a:spLocks noGrp="1"/>
          </p:cNvSpPr>
          <p:nvPr>
            <p:ph type="sldNum" idx="12"/>
          </p:nvPr>
        </p:nvSpPr>
        <p:spPr>
          <a:xfrm>
            <a:off x="1106727" y="5824233"/>
            <a:ext cx="5189308" cy="89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dirty="0">
                <a:solidFill>
                  <a:srgbClr val="FF0000"/>
                </a:solidFill>
              </a:rPr>
              <a:t>Contact Fowler Preferred Distributor: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dirty="0">
                <a:solidFill>
                  <a:srgbClr val="FF0000"/>
                </a:solidFill>
              </a:rPr>
              <a:t> Willrich Precision: 866-945-5742 / sales@willrich.com</a:t>
            </a:r>
          </a:p>
        </p:txBody>
      </p:sp>
      <p:pic>
        <p:nvPicPr>
          <p:cNvPr id="190" name="Google Shape;19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8492" y="6135351"/>
            <a:ext cx="1856599" cy="70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" descr="A blue and black machin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8907" y="521365"/>
            <a:ext cx="4756484" cy="543597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"/>
          <p:cNvSpPr txBox="1"/>
          <p:nvPr/>
        </p:nvSpPr>
        <p:spPr>
          <a:xfrm>
            <a:off x="1081338" y="1033767"/>
            <a:ext cx="5656346" cy="510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Revolutionary manual CMM with 3 rotary axis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turnkey package ready out of the box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Compact and portable design for easy use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Optimize inspection as parts come off the machine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op at a time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Bespoke software interface provides quick and easy measurement.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Programmable magnetic soft buttons allow changes between software features without using a mouse.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Universal magnetic fixture frame enables you to quickly fixture your part, ensuring all points are taken accurately.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Instant feedback before final inspection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Budget friendly way to reduce scrap and lost time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Minimal setup with single USB cable &amp; no air </a:t>
            </a:r>
            <a:r>
              <a:rPr lang="en-US" sz="1600">
                <a:solidFill>
                  <a:schemeClr val="dk1"/>
                </a:solidFill>
              </a:rPr>
              <a:t>requirement</a:t>
            </a: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105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b="1"/>
              <a:t>SPECIFICATIONS</a:t>
            </a:r>
            <a:endParaRPr b="1"/>
          </a:p>
        </p:txBody>
      </p:sp>
      <p:sp>
        <p:nvSpPr>
          <p:cNvPr id="198" name="Google Shape;198;p3"/>
          <p:cNvSpPr txBox="1">
            <a:spLocks noGrp="1"/>
          </p:cNvSpPr>
          <p:nvPr>
            <p:ph type="sldNum" idx="12"/>
          </p:nvPr>
        </p:nvSpPr>
        <p:spPr>
          <a:xfrm>
            <a:off x="5910606" y="5962270"/>
            <a:ext cx="5443194" cy="89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dirty="0">
                <a:solidFill>
                  <a:srgbClr val="FF0000"/>
                </a:solidFill>
              </a:rPr>
              <a:t>Contact Fowler Preferred Distributor: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dirty="0">
                <a:solidFill>
                  <a:srgbClr val="FF0000"/>
                </a:solidFill>
              </a:rPr>
              <a:t> Willrich Precision: 866-945-5742 / sales@willrich.com</a:t>
            </a:r>
          </a:p>
        </p:txBody>
      </p:sp>
      <p:pic>
        <p:nvPicPr>
          <p:cNvPr id="200" name="Google Shape;200;p3" descr="A picture containing text, diagram, sketch, li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1" y="1131474"/>
            <a:ext cx="11696003" cy="475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951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/>
              <a:t>PACKAGE</a:t>
            </a:r>
            <a:endParaRPr sz="3200" b="1"/>
          </a:p>
        </p:txBody>
      </p:sp>
      <p:sp>
        <p:nvSpPr>
          <p:cNvPr id="206" name="Google Shape;20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207" name="Google Shape;20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8492" y="6135351"/>
            <a:ext cx="1856599" cy="70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4"/>
          <p:cNvSpPr txBox="1"/>
          <p:nvPr/>
        </p:nvSpPr>
        <p:spPr>
          <a:xfrm>
            <a:off x="4507217" y="1185005"/>
            <a:ext cx="7677204" cy="3965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3D measurement software for touch probe feature inspection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Windows based all-in-one controller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Stylus kit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Magnetic Fixture kit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12 months full parts and labor warranty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Free software upgrades - no maintenance fees or contracts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4" descr="A blue and black machin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9" y="448962"/>
            <a:ext cx="4571029" cy="52240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157DE9-B997-DDA4-544E-49B6CF75EDEE}"/>
              </a:ext>
            </a:extLst>
          </p:cNvPr>
          <p:cNvSpPr txBox="1"/>
          <p:nvPr/>
        </p:nvSpPr>
        <p:spPr>
          <a:xfrm>
            <a:off x="2983583" y="5555719"/>
            <a:ext cx="675430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dirty="0">
                <a:solidFill>
                  <a:srgbClr val="FF0000"/>
                </a:solidFill>
              </a:rPr>
              <a:t>Contact Fowler Preferred Distributor: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dirty="0">
                <a:solidFill>
                  <a:srgbClr val="FF0000"/>
                </a:solidFill>
              </a:rPr>
              <a:t> Willrich Precision: 866-945-5742 / sales@willrich.com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951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/>
              <a:t>KEY FEATURE – PLUG &amp;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b="1"/>
              <a:t>PLAY</a:t>
            </a:r>
            <a:endParaRPr sz="3200" b="1" strike="sngStrike"/>
          </a:p>
        </p:txBody>
      </p:sp>
      <p:sp>
        <p:nvSpPr>
          <p:cNvPr id="215" name="Google Shape;21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216" name="Google Shape;21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8492" y="6135351"/>
            <a:ext cx="1856599" cy="70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5"/>
          <p:cNvSpPr txBox="1"/>
          <p:nvPr/>
        </p:nvSpPr>
        <p:spPr>
          <a:xfrm>
            <a:off x="4618653" y="1185005"/>
            <a:ext cx="7565768" cy="3965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No on-site installation and training required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Online tutorial video available for unboxing, setup &amp; training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Ready to measure out of the box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Simply plug Fulcrum into the supplied PC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Start measuring parts and improve your efficiency</a:t>
            </a:r>
            <a:endParaRPr sz="2800" b="0" i="0" u="none" strike="noStrike" cap="none">
              <a:solidFill>
                <a:schemeClr val="dk1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pic>
        <p:nvPicPr>
          <p:cNvPr id="218" name="Google Shape;218;p5" descr="Fulcrum pack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62" y="1278314"/>
            <a:ext cx="4497886" cy="33403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A6E0F6-20E9-8B7D-5E6A-D35416E28D8B}"/>
              </a:ext>
            </a:extLst>
          </p:cNvPr>
          <p:cNvSpPr txBox="1"/>
          <p:nvPr/>
        </p:nvSpPr>
        <p:spPr>
          <a:xfrm>
            <a:off x="4516548" y="5513364"/>
            <a:ext cx="609442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dirty="0">
                <a:solidFill>
                  <a:srgbClr val="FF0000"/>
                </a:solidFill>
              </a:rPr>
              <a:t>Contact Fowler Preferred Distributor: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dirty="0">
                <a:solidFill>
                  <a:srgbClr val="FF0000"/>
                </a:solidFill>
              </a:rPr>
              <a:t> Willrich Precision: 866-945-5742 / sales@willrich.com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951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/>
              <a:t>KEY FEATURE – MAGNETIC SOFT BUTTONS</a:t>
            </a:r>
            <a:endParaRPr sz="3200" b="1"/>
          </a:p>
        </p:txBody>
      </p:sp>
      <p:sp>
        <p:nvSpPr>
          <p:cNvPr id="224" name="Google Shape;22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225" name="Google Shape;22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8492" y="6135351"/>
            <a:ext cx="1856599" cy="70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6"/>
          <p:cNvSpPr txBox="1"/>
          <p:nvPr/>
        </p:nvSpPr>
        <p:spPr>
          <a:xfrm>
            <a:off x="4665305" y="1185005"/>
            <a:ext cx="7519115" cy="3965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Quickly change between features without using the mouse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Can be placed anywhere on the measuring surface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Custom program to perform any function in the software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6" descr="Fulcrum Soft Butt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648" y="951730"/>
            <a:ext cx="4520657" cy="30137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BDBFB-91F4-2CB3-F129-C3263E2C1CC9}"/>
              </a:ext>
            </a:extLst>
          </p:cNvPr>
          <p:cNvSpPr txBox="1"/>
          <p:nvPr/>
        </p:nvSpPr>
        <p:spPr>
          <a:xfrm>
            <a:off x="4581427" y="5655220"/>
            <a:ext cx="5851687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dirty="0">
                <a:solidFill>
                  <a:srgbClr val="FF0000"/>
                </a:solidFill>
              </a:rPr>
              <a:t>Contact Fowler Preferred Distributor: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dirty="0">
                <a:solidFill>
                  <a:srgbClr val="FF0000"/>
                </a:solidFill>
              </a:rPr>
              <a:t> Willrich Precision: 866-945-5742 / sales@willrich.com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951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/>
              <a:t>KEY FEATURE – EFFORTLESS FIXTURING</a:t>
            </a:r>
            <a:endParaRPr sz="3200" b="1"/>
          </a:p>
        </p:txBody>
      </p:sp>
      <p:sp>
        <p:nvSpPr>
          <p:cNvPr id="233" name="Google Shape;23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234" name="Google Shape;23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8492" y="6135351"/>
            <a:ext cx="1856599" cy="70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7"/>
          <p:cNvSpPr txBox="1"/>
          <p:nvPr/>
        </p:nvSpPr>
        <p:spPr>
          <a:xfrm>
            <a:off x="4917233" y="1185005"/>
            <a:ext cx="7267188" cy="3353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Magnetic fixture templates allow you to quickly fixture your part, making sure that all points are taken accurately.</a:t>
            </a:r>
            <a:b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7" descr="A picture containing electronics, electronic device, indoor, de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10" y="1185005"/>
            <a:ext cx="4909654" cy="33530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C5EB68-7B67-5F3D-1BFA-1C4403174629}"/>
              </a:ext>
            </a:extLst>
          </p:cNvPr>
          <p:cNvSpPr txBox="1"/>
          <p:nvPr/>
        </p:nvSpPr>
        <p:spPr>
          <a:xfrm>
            <a:off x="4926564" y="5096658"/>
            <a:ext cx="613684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dirty="0">
                <a:solidFill>
                  <a:srgbClr val="FF0000"/>
                </a:solidFill>
              </a:rPr>
              <a:t>Contact Fowler Preferred Distributor: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dirty="0">
                <a:solidFill>
                  <a:srgbClr val="FF0000"/>
                </a:solidFill>
              </a:rPr>
              <a:t> Willrich Precision: 866-945-5742 / sales@willrich.com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951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/>
              <a:t>KEY FEATURE – PROGRAM PLAY BACK</a:t>
            </a:r>
            <a:endParaRPr sz="3200" b="1"/>
          </a:p>
        </p:txBody>
      </p:sp>
      <p:sp>
        <p:nvSpPr>
          <p:cNvPr id="242" name="Google Shape;24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243" name="Google Shape;24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8492" y="6135351"/>
            <a:ext cx="1856599" cy="70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8"/>
          <p:cNvSpPr txBox="1"/>
          <p:nvPr/>
        </p:nvSpPr>
        <p:spPr>
          <a:xfrm>
            <a:off x="4917233" y="1250322"/>
            <a:ext cx="7267188" cy="3353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3D measurement software with play back function for efficient inspection.</a:t>
            </a:r>
            <a:b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8" descr="A computer monitor with a drawing on it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49" y="1017047"/>
            <a:ext cx="4798398" cy="37415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FDB577-8C20-ED21-B7F0-7DF9978FDC0C}"/>
              </a:ext>
            </a:extLst>
          </p:cNvPr>
          <p:cNvSpPr txBox="1"/>
          <p:nvPr/>
        </p:nvSpPr>
        <p:spPr>
          <a:xfrm>
            <a:off x="5152363" y="5367612"/>
            <a:ext cx="609442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dirty="0">
                <a:solidFill>
                  <a:srgbClr val="FF0000"/>
                </a:solidFill>
              </a:rPr>
              <a:t>Contact Fowler Preferred Distributor: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dirty="0">
                <a:solidFill>
                  <a:srgbClr val="FF0000"/>
                </a:solidFill>
              </a:rPr>
              <a:t> Willrich Precision: 866-945-5742 / sales@willrich.com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"/>
          <p:cNvSpPr txBox="1">
            <a:spLocks noGrp="1"/>
          </p:cNvSpPr>
          <p:nvPr>
            <p:ph type="title"/>
          </p:nvPr>
        </p:nvSpPr>
        <p:spPr>
          <a:xfrm>
            <a:off x="838200" y="18663"/>
            <a:ext cx="10515600" cy="53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b="1"/>
              <a:t>FULCRUM ADVANTAGES</a:t>
            </a:r>
            <a:endParaRPr/>
          </a:p>
        </p:txBody>
      </p:sp>
      <p:sp>
        <p:nvSpPr>
          <p:cNvPr id="251" name="Google Shape;25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graphicFrame>
        <p:nvGraphicFramePr>
          <p:cNvPr id="252" name="Google Shape;252;p9"/>
          <p:cNvGraphicFramePr/>
          <p:nvPr/>
        </p:nvGraphicFramePr>
        <p:xfrm>
          <a:off x="606489" y="617037"/>
          <a:ext cx="11038150" cy="5429250"/>
        </p:xfrm>
        <a:graphic>
          <a:graphicData uri="http://schemas.openxmlformats.org/drawingml/2006/table">
            <a:tbl>
              <a:tblPr firstRow="1" bandRow="1">
                <a:noFill/>
                <a:tableStyleId>{C6DA50D1-77B7-4002-8C86-9877109215FA}</a:tableStyleId>
              </a:tblPr>
              <a:tblGrid>
                <a:gridCol w="255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9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5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Fulcrum</a:t>
                      </a:r>
                      <a:endParaRPr sz="1800" b="1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Height Gage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Bridge CMM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Arm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Size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Small &amp; Compact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Small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Large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Medium to Large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Portable</a:t>
                      </a:r>
                      <a:endParaRPr sz="1800" b="1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Yes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Yes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No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dk1"/>
                          </a:solidFill>
                        </a:rPr>
                        <a:t>Yes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Programmable</a:t>
                      </a:r>
                      <a:endParaRPr sz="1800" b="1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Yes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No</a:t>
                      </a:r>
                      <a:endParaRPr sz="14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Yes</a:t>
                      </a:r>
                      <a:endParaRPr sz="140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dk1"/>
                          </a:solidFill>
                        </a:rPr>
                        <a:t>Yes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Price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Low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Low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High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High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Operation</a:t>
                      </a:r>
                      <a:endParaRPr sz="1800" b="1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Easy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Easy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Difficult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Difficult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Fixture included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Yes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No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No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No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Advanced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/>
                        <a:t>measuring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Yes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No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Yes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Yes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1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On-site installation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No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No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Yes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Yes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53" name="Google Shape;25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8492" y="6135351"/>
            <a:ext cx="1856599" cy="70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9" descr="A picture containing cylinder, pole, de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0502" y="682353"/>
            <a:ext cx="1533111" cy="1533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9" descr="A picture containing compute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18204" y="685312"/>
            <a:ext cx="1142357" cy="1533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9" descr="A close-up of a robotic arm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5719" y="685312"/>
            <a:ext cx="1028535" cy="1533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45627" y="672929"/>
            <a:ext cx="1349718" cy="15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51D188-CE04-5CB5-6A62-AC670FCFF67E}"/>
              </a:ext>
            </a:extLst>
          </p:cNvPr>
          <p:cNvSpPr txBox="1"/>
          <p:nvPr/>
        </p:nvSpPr>
        <p:spPr>
          <a:xfrm>
            <a:off x="4366968" y="6246322"/>
            <a:ext cx="609442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dirty="0">
                <a:solidFill>
                  <a:srgbClr val="FF0000"/>
                </a:solidFill>
              </a:rPr>
              <a:t>Contact Fowler Preferred Distributor: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dirty="0">
                <a:solidFill>
                  <a:srgbClr val="FF0000"/>
                </a:solidFill>
              </a:rPr>
              <a:t> Willrich Precision: 866-945-5742 / sales@willrich.com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605</Words>
  <Application>Microsoft Office PowerPoint</Application>
  <PresentationFormat>Widescreen</PresentationFormat>
  <Paragraphs>146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Fira Sans Condensed</vt:lpstr>
      <vt:lpstr>Arial</vt:lpstr>
      <vt:lpstr>Calibri</vt:lpstr>
      <vt:lpstr>Office Theme</vt:lpstr>
      <vt:lpstr>FULCRUM  MANUAL CMM / 3D HEIGHT GAGE INTRODUCTION</vt:lpstr>
      <vt:lpstr>FULCRUM</vt:lpstr>
      <vt:lpstr>SPECIFICATIONS</vt:lpstr>
      <vt:lpstr>PACKAGE</vt:lpstr>
      <vt:lpstr>KEY FEATURE – PLUG &amp; PLAY</vt:lpstr>
      <vt:lpstr>KEY FEATURE – MAGNETIC SOFT BUTTONS</vt:lpstr>
      <vt:lpstr>KEY FEATURE – EFFORTLESS FIXTURING</vt:lpstr>
      <vt:lpstr>KEY FEATURE – PROGRAM PLAY BACK</vt:lpstr>
      <vt:lpstr>FULCRUM ADVANTAGES</vt:lpstr>
      <vt:lpstr>PowerPoint Presentation</vt:lpstr>
      <vt:lpstr>FULCRUM SETUP PROCEDURE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FULCRUM  MANUAL CMM / 3D HEIGHT GAGE INTRODUCTION</dc:title>
  <dc:creator>jun xu</dc:creator>
  <cp:lastModifiedBy>George Chitos</cp:lastModifiedBy>
  <cp:revision>2</cp:revision>
  <dcterms:created xsi:type="dcterms:W3CDTF">2022-11-30T17:14:01Z</dcterms:created>
  <dcterms:modified xsi:type="dcterms:W3CDTF">2023-08-04T14:00:46Z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