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7" r:id="rId5"/>
    <p:sldId id="256" r:id="rId6"/>
    <p:sldId id="259" r:id="rId7"/>
    <p:sldId id="258" r:id="rId8"/>
  </p:sldIdLst>
  <p:sldSz cx="21491575" cy="1511935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51A1B"/>
    <a:srgbClr val="ED6F27"/>
    <a:srgbClr val="F4783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578" autoAdjust="0"/>
    <p:restoredTop sz="94660"/>
  </p:normalViewPr>
  <p:slideViewPr>
    <p:cSldViewPr snapToGrid="0">
      <p:cViewPr>
        <p:scale>
          <a:sx n="100" d="100"/>
          <a:sy n="100" d="100"/>
        </p:scale>
        <p:origin x="-432" y="-49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11868" y="2474395"/>
            <a:ext cx="18267839" cy="5263774"/>
          </a:xfrm>
        </p:spPr>
        <p:txBody>
          <a:bodyPr anchor="b"/>
          <a:lstStyle>
            <a:lvl1pPr algn="ctr">
              <a:defRPr sz="13228"/>
            </a:lvl1pPr>
          </a:lstStyle>
          <a:p>
            <a:r>
              <a:rPr lang="en-US"/>
              <a:t>Click to edit Master title style</a:t>
            </a:r>
            <a:endParaRPr lang="en-US" dirty="0"/>
          </a:p>
        </p:txBody>
      </p:sp>
      <p:sp>
        <p:nvSpPr>
          <p:cNvPr id="3" name="Subtitle 2"/>
          <p:cNvSpPr>
            <a:spLocks noGrp="1"/>
          </p:cNvSpPr>
          <p:nvPr>
            <p:ph type="subTitle" idx="1"/>
          </p:nvPr>
        </p:nvSpPr>
        <p:spPr>
          <a:xfrm>
            <a:off x="2686447" y="7941160"/>
            <a:ext cx="16118681" cy="3650342"/>
          </a:xfrm>
        </p:spPr>
        <p:txBody>
          <a:bodyPr/>
          <a:lstStyle>
            <a:lvl1pPr marL="0" indent="0" algn="ctr">
              <a:buNone/>
              <a:defRPr sz="5291"/>
            </a:lvl1pPr>
            <a:lvl2pPr marL="1007943" indent="0" algn="ctr">
              <a:buNone/>
              <a:defRPr sz="4409"/>
            </a:lvl2pPr>
            <a:lvl3pPr marL="2015886" indent="0" algn="ctr">
              <a:buNone/>
              <a:defRPr sz="3968"/>
            </a:lvl3pPr>
            <a:lvl4pPr marL="3023829" indent="0" algn="ctr">
              <a:buNone/>
              <a:defRPr sz="3527"/>
            </a:lvl4pPr>
            <a:lvl5pPr marL="4031772" indent="0" algn="ctr">
              <a:buNone/>
              <a:defRPr sz="3527"/>
            </a:lvl5pPr>
            <a:lvl6pPr marL="5039716" indent="0" algn="ctr">
              <a:buNone/>
              <a:defRPr sz="3527"/>
            </a:lvl6pPr>
            <a:lvl7pPr marL="6047659" indent="0" algn="ctr">
              <a:buNone/>
              <a:defRPr sz="3527"/>
            </a:lvl7pPr>
            <a:lvl8pPr marL="7055602" indent="0" algn="ctr">
              <a:buNone/>
              <a:defRPr sz="3527"/>
            </a:lvl8pPr>
            <a:lvl9pPr marL="8063545" indent="0" algn="ctr">
              <a:buNone/>
              <a:defRPr sz="3527"/>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0E8BF8D-1CC5-4566-B2A6-87435071F519}" type="datetimeFigureOut">
              <a:rPr lang="en-GB" smtClean="0"/>
              <a:t>16/02/2026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B8D9FBA-008E-4BC7-BCED-4EE95FEF6644}" type="slidenum">
              <a:rPr lang="en-GB" smtClean="0"/>
              <a:t>‹#›</a:t>
            </a:fld>
            <a:endParaRPr lang="en-GB"/>
          </a:p>
        </p:txBody>
      </p:sp>
    </p:spTree>
    <p:extLst>
      <p:ext uri="{BB962C8B-B14F-4D97-AF65-F5344CB8AC3E}">
        <p14:creationId xmlns:p14="http://schemas.microsoft.com/office/powerpoint/2010/main" val="18994560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E8BF8D-1CC5-4566-B2A6-87435071F519}" type="datetimeFigureOut">
              <a:rPr lang="en-GB" smtClean="0"/>
              <a:t>16/02/2026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B8D9FBA-008E-4BC7-BCED-4EE95FEF6644}" type="slidenum">
              <a:rPr lang="en-GB" smtClean="0"/>
              <a:t>‹#›</a:t>
            </a:fld>
            <a:endParaRPr lang="en-GB"/>
          </a:p>
        </p:txBody>
      </p:sp>
    </p:spTree>
    <p:extLst>
      <p:ext uri="{BB962C8B-B14F-4D97-AF65-F5344CB8AC3E}">
        <p14:creationId xmlns:p14="http://schemas.microsoft.com/office/powerpoint/2010/main" val="625343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379909" y="804966"/>
            <a:ext cx="4634121" cy="1281295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77547" y="804966"/>
            <a:ext cx="13633718" cy="128129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E8BF8D-1CC5-4566-B2A6-87435071F519}" type="datetimeFigureOut">
              <a:rPr lang="en-GB" smtClean="0"/>
              <a:t>16/02/2026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B8D9FBA-008E-4BC7-BCED-4EE95FEF6644}" type="slidenum">
              <a:rPr lang="en-GB" smtClean="0"/>
              <a:t>‹#›</a:t>
            </a:fld>
            <a:endParaRPr lang="en-GB"/>
          </a:p>
        </p:txBody>
      </p:sp>
    </p:spTree>
    <p:extLst>
      <p:ext uri="{BB962C8B-B14F-4D97-AF65-F5344CB8AC3E}">
        <p14:creationId xmlns:p14="http://schemas.microsoft.com/office/powerpoint/2010/main" val="2459697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E8BF8D-1CC5-4566-B2A6-87435071F519}" type="datetimeFigureOut">
              <a:rPr lang="en-GB" smtClean="0"/>
              <a:t>16/02/2026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B8D9FBA-008E-4BC7-BCED-4EE95FEF6644}" type="slidenum">
              <a:rPr lang="en-GB" smtClean="0"/>
              <a:t>‹#›</a:t>
            </a:fld>
            <a:endParaRPr lang="en-GB"/>
          </a:p>
        </p:txBody>
      </p:sp>
    </p:spTree>
    <p:extLst>
      <p:ext uri="{BB962C8B-B14F-4D97-AF65-F5344CB8AC3E}">
        <p14:creationId xmlns:p14="http://schemas.microsoft.com/office/powerpoint/2010/main" val="1193935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66354" y="3769342"/>
            <a:ext cx="18536483" cy="6289229"/>
          </a:xfrm>
        </p:spPr>
        <p:txBody>
          <a:bodyPr anchor="b"/>
          <a:lstStyle>
            <a:lvl1pPr>
              <a:defRPr sz="13228"/>
            </a:lvl1pPr>
          </a:lstStyle>
          <a:p>
            <a:r>
              <a:rPr lang="en-US"/>
              <a:t>Click to edit Master title style</a:t>
            </a:r>
            <a:endParaRPr lang="en-US" dirty="0"/>
          </a:p>
        </p:txBody>
      </p:sp>
      <p:sp>
        <p:nvSpPr>
          <p:cNvPr id="3" name="Text Placeholder 2"/>
          <p:cNvSpPr>
            <a:spLocks noGrp="1"/>
          </p:cNvSpPr>
          <p:nvPr>
            <p:ph type="body" idx="1"/>
          </p:nvPr>
        </p:nvSpPr>
        <p:spPr>
          <a:xfrm>
            <a:off x="1466354" y="10118069"/>
            <a:ext cx="18536483" cy="3307357"/>
          </a:xfrm>
        </p:spPr>
        <p:txBody>
          <a:bodyPr/>
          <a:lstStyle>
            <a:lvl1pPr marL="0" indent="0">
              <a:buNone/>
              <a:defRPr sz="5291">
                <a:solidFill>
                  <a:schemeClr val="tx1"/>
                </a:solidFill>
              </a:defRPr>
            </a:lvl1pPr>
            <a:lvl2pPr marL="1007943" indent="0">
              <a:buNone/>
              <a:defRPr sz="4409">
                <a:solidFill>
                  <a:schemeClr val="tx1">
                    <a:tint val="75000"/>
                  </a:schemeClr>
                </a:solidFill>
              </a:defRPr>
            </a:lvl2pPr>
            <a:lvl3pPr marL="2015886" indent="0">
              <a:buNone/>
              <a:defRPr sz="3968">
                <a:solidFill>
                  <a:schemeClr val="tx1">
                    <a:tint val="75000"/>
                  </a:schemeClr>
                </a:solidFill>
              </a:defRPr>
            </a:lvl3pPr>
            <a:lvl4pPr marL="3023829" indent="0">
              <a:buNone/>
              <a:defRPr sz="3527">
                <a:solidFill>
                  <a:schemeClr val="tx1">
                    <a:tint val="75000"/>
                  </a:schemeClr>
                </a:solidFill>
              </a:defRPr>
            </a:lvl4pPr>
            <a:lvl5pPr marL="4031772" indent="0">
              <a:buNone/>
              <a:defRPr sz="3527">
                <a:solidFill>
                  <a:schemeClr val="tx1">
                    <a:tint val="75000"/>
                  </a:schemeClr>
                </a:solidFill>
              </a:defRPr>
            </a:lvl5pPr>
            <a:lvl6pPr marL="5039716" indent="0">
              <a:buNone/>
              <a:defRPr sz="3527">
                <a:solidFill>
                  <a:schemeClr val="tx1">
                    <a:tint val="75000"/>
                  </a:schemeClr>
                </a:solidFill>
              </a:defRPr>
            </a:lvl6pPr>
            <a:lvl7pPr marL="6047659" indent="0">
              <a:buNone/>
              <a:defRPr sz="3527">
                <a:solidFill>
                  <a:schemeClr val="tx1">
                    <a:tint val="75000"/>
                  </a:schemeClr>
                </a:solidFill>
              </a:defRPr>
            </a:lvl7pPr>
            <a:lvl8pPr marL="7055602" indent="0">
              <a:buNone/>
              <a:defRPr sz="3527">
                <a:solidFill>
                  <a:schemeClr val="tx1">
                    <a:tint val="75000"/>
                  </a:schemeClr>
                </a:solidFill>
              </a:defRPr>
            </a:lvl8pPr>
            <a:lvl9pPr marL="8063545" indent="0">
              <a:buNone/>
              <a:defRPr sz="352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0E8BF8D-1CC5-4566-B2A6-87435071F519}" type="datetimeFigureOut">
              <a:rPr lang="en-GB" smtClean="0"/>
              <a:t>16/02/2026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B8D9FBA-008E-4BC7-BCED-4EE95FEF6644}" type="slidenum">
              <a:rPr lang="en-GB" smtClean="0"/>
              <a:t>‹#›</a:t>
            </a:fld>
            <a:endParaRPr lang="en-GB"/>
          </a:p>
        </p:txBody>
      </p:sp>
    </p:spTree>
    <p:extLst>
      <p:ext uri="{BB962C8B-B14F-4D97-AF65-F5344CB8AC3E}">
        <p14:creationId xmlns:p14="http://schemas.microsoft.com/office/powerpoint/2010/main" val="3940798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477546" y="4024827"/>
            <a:ext cx="9133919" cy="9593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0880110" y="4024827"/>
            <a:ext cx="9133919" cy="9593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0E8BF8D-1CC5-4566-B2A6-87435071F519}" type="datetimeFigureOut">
              <a:rPr lang="en-GB" smtClean="0"/>
              <a:t>16/02/2026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B8D9FBA-008E-4BC7-BCED-4EE95FEF6644}" type="slidenum">
              <a:rPr lang="en-GB" smtClean="0"/>
              <a:t>‹#›</a:t>
            </a:fld>
            <a:endParaRPr lang="en-GB"/>
          </a:p>
        </p:txBody>
      </p:sp>
    </p:spTree>
    <p:extLst>
      <p:ext uri="{BB962C8B-B14F-4D97-AF65-F5344CB8AC3E}">
        <p14:creationId xmlns:p14="http://schemas.microsoft.com/office/powerpoint/2010/main" val="2085495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80345" y="804969"/>
            <a:ext cx="18536483" cy="2922375"/>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80347" y="3706342"/>
            <a:ext cx="9091942" cy="1816421"/>
          </a:xfrm>
        </p:spPr>
        <p:txBody>
          <a:bodyPr anchor="b"/>
          <a:lstStyle>
            <a:lvl1pPr marL="0" indent="0">
              <a:buNone/>
              <a:defRPr sz="5291" b="1"/>
            </a:lvl1pPr>
            <a:lvl2pPr marL="1007943" indent="0">
              <a:buNone/>
              <a:defRPr sz="4409" b="1"/>
            </a:lvl2pPr>
            <a:lvl3pPr marL="2015886" indent="0">
              <a:buNone/>
              <a:defRPr sz="3968" b="1"/>
            </a:lvl3pPr>
            <a:lvl4pPr marL="3023829" indent="0">
              <a:buNone/>
              <a:defRPr sz="3527" b="1"/>
            </a:lvl4pPr>
            <a:lvl5pPr marL="4031772" indent="0">
              <a:buNone/>
              <a:defRPr sz="3527" b="1"/>
            </a:lvl5pPr>
            <a:lvl6pPr marL="5039716" indent="0">
              <a:buNone/>
              <a:defRPr sz="3527" b="1"/>
            </a:lvl6pPr>
            <a:lvl7pPr marL="6047659" indent="0">
              <a:buNone/>
              <a:defRPr sz="3527" b="1"/>
            </a:lvl7pPr>
            <a:lvl8pPr marL="7055602" indent="0">
              <a:buNone/>
              <a:defRPr sz="3527" b="1"/>
            </a:lvl8pPr>
            <a:lvl9pPr marL="8063545" indent="0">
              <a:buNone/>
              <a:defRPr sz="3527" b="1"/>
            </a:lvl9pPr>
          </a:lstStyle>
          <a:p>
            <a:pPr lvl="0"/>
            <a:r>
              <a:rPr lang="en-US"/>
              <a:t>Click to edit Master text styles</a:t>
            </a:r>
          </a:p>
        </p:txBody>
      </p:sp>
      <p:sp>
        <p:nvSpPr>
          <p:cNvPr id="4" name="Content Placeholder 3"/>
          <p:cNvSpPr>
            <a:spLocks noGrp="1"/>
          </p:cNvSpPr>
          <p:nvPr>
            <p:ph sz="half" idx="2"/>
          </p:nvPr>
        </p:nvSpPr>
        <p:spPr>
          <a:xfrm>
            <a:off x="1480347" y="5522763"/>
            <a:ext cx="9091942" cy="81231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0880111" y="3706342"/>
            <a:ext cx="9136719" cy="1816421"/>
          </a:xfrm>
        </p:spPr>
        <p:txBody>
          <a:bodyPr anchor="b"/>
          <a:lstStyle>
            <a:lvl1pPr marL="0" indent="0">
              <a:buNone/>
              <a:defRPr sz="5291" b="1"/>
            </a:lvl1pPr>
            <a:lvl2pPr marL="1007943" indent="0">
              <a:buNone/>
              <a:defRPr sz="4409" b="1"/>
            </a:lvl2pPr>
            <a:lvl3pPr marL="2015886" indent="0">
              <a:buNone/>
              <a:defRPr sz="3968" b="1"/>
            </a:lvl3pPr>
            <a:lvl4pPr marL="3023829" indent="0">
              <a:buNone/>
              <a:defRPr sz="3527" b="1"/>
            </a:lvl4pPr>
            <a:lvl5pPr marL="4031772" indent="0">
              <a:buNone/>
              <a:defRPr sz="3527" b="1"/>
            </a:lvl5pPr>
            <a:lvl6pPr marL="5039716" indent="0">
              <a:buNone/>
              <a:defRPr sz="3527" b="1"/>
            </a:lvl6pPr>
            <a:lvl7pPr marL="6047659" indent="0">
              <a:buNone/>
              <a:defRPr sz="3527" b="1"/>
            </a:lvl7pPr>
            <a:lvl8pPr marL="7055602" indent="0">
              <a:buNone/>
              <a:defRPr sz="3527" b="1"/>
            </a:lvl8pPr>
            <a:lvl9pPr marL="8063545" indent="0">
              <a:buNone/>
              <a:defRPr sz="3527" b="1"/>
            </a:lvl9pPr>
          </a:lstStyle>
          <a:p>
            <a:pPr lvl="0"/>
            <a:r>
              <a:rPr lang="en-US"/>
              <a:t>Click to edit Master text styles</a:t>
            </a:r>
          </a:p>
        </p:txBody>
      </p:sp>
      <p:sp>
        <p:nvSpPr>
          <p:cNvPr id="6" name="Content Placeholder 5"/>
          <p:cNvSpPr>
            <a:spLocks noGrp="1"/>
          </p:cNvSpPr>
          <p:nvPr>
            <p:ph sz="quarter" idx="4"/>
          </p:nvPr>
        </p:nvSpPr>
        <p:spPr>
          <a:xfrm>
            <a:off x="10880111" y="5522763"/>
            <a:ext cx="9136719" cy="81231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0E8BF8D-1CC5-4566-B2A6-87435071F519}" type="datetimeFigureOut">
              <a:rPr lang="en-GB" smtClean="0"/>
              <a:t>16/02/2026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B8D9FBA-008E-4BC7-BCED-4EE95FEF6644}" type="slidenum">
              <a:rPr lang="en-GB" smtClean="0"/>
              <a:t>‹#›</a:t>
            </a:fld>
            <a:endParaRPr lang="en-GB"/>
          </a:p>
        </p:txBody>
      </p:sp>
    </p:spTree>
    <p:extLst>
      <p:ext uri="{BB962C8B-B14F-4D97-AF65-F5344CB8AC3E}">
        <p14:creationId xmlns:p14="http://schemas.microsoft.com/office/powerpoint/2010/main" val="19383223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0E8BF8D-1CC5-4566-B2A6-87435071F519}" type="datetimeFigureOut">
              <a:rPr lang="en-GB" smtClean="0"/>
              <a:t>16/02/2026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B8D9FBA-008E-4BC7-BCED-4EE95FEF6644}" type="slidenum">
              <a:rPr lang="en-GB" smtClean="0"/>
              <a:t>‹#›</a:t>
            </a:fld>
            <a:endParaRPr lang="en-GB"/>
          </a:p>
        </p:txBody>
      </p:sp>
    </p:spTree>
    <p:extLst>
      <p:ext uri="{BB962C8B-B14F-4D97-AF65-F5344CB8AC3E}">
        <p14:creationId xmlns:p14="http://schemas.microsoft.com/office/powerpoint/2010/main" val="10668064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E8BF8D-1CC5-4566-B2A6-87435071F519}" type="datetimeFigureOut">
              <a:rPr lang="en-GB" smtClean="0"/>
              <a:t>16/02/2026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B8D9FBA-008E-4BC7-BCED-4EE95FEF6644}" type="slidenum">
              <a:rPr lang="en-GB" smtClean="0"/>
              <a:t>‹#›</a:t>
            </a:fld>
            <a:endParaRPr lang="en-GB"/>
          </a:p>
        </p:txBody>
      </p:sp>
    </p:spTree>
    <p:extLst>
      <p:ext uri="{BB962C8B-B14F-4D97-AF65-F5344CB8AC3E}">
        <p14:creationId xmlns:p14="http://schemas.microsoft.com/office/powerpoint/2010/main" val="88909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0345" y="1007957"/>
            <a:ext cx="6931592" cy="3527848"/>
          </a:xfrm>
        </p:spPr>
        <p:txBody>
          <a:bodyPr anchor="b"/>
          <a:lstStyle>
            <a:lvl1pPr>
              <a:defRPr sz="7055"/>
            </a:lvl1pPr>
          </a:lstStyle>
          <a:p>
            <a:r>
              <a:rPr lang="en-US"/>
              <a:t>Click to edit Master title style</a:t>
            </a:r>
            <a:endParaRPr lang="en-US" dirty="0"/>
          </a:p>
        </p:txBody>
      </p:sp>
      <p:sp>
        <p:nvSpPr>
          <p:cNvPr id="3" name="Content Placeholder 2"/>
          <p:cNvSpPr>
            <a:spLocks noGrp="1"/>
          </p:cNvSpPr>
          <p:nvPr>
            <p:ph idx="1"/>
          </p:nvPr>
        </p:nvSpPr>
        <p:spPr>
          <a:xfrm>
            <a:off x="9136719" y="2176910"/>
            <a:ext cx="10880110" cy="10744538"/>
          </a:xfrm>
        </p:spPr>
        <p:txBody>
          <a:bodyPr/>
          <a:lstStyle>
            <a:lvl1pPr>
              <a:defRPr sz="7055"/>
            </a:lvl1pPr>
            <a:lvl2pPr>
              <a:defRPr sz="6173"/>
            </a:lvl2pPr>
            <a:lvl3pPr>
              <a:defRPr sz="5291"/>
            </a:lvl3pPr>
            <a:lvl4pPr>
              <a:defRPr sz="4409"/>
            </a:lvl4pPr>
            <a:lvl5pPr>
              <a:defRPr sz="4409"/>
            </a:lvl5pPr>
            <a:lvl6pPr>
              <a:defRPr sz="4409"/>
            </a:lvl6pPr>
            <a:lvl7pPr>
              <a:defRPr sz="4409"/>
            </a:lvl7pPr>
            <a:lvl8pPr>
              <a:defRPr sz="4409"/>
            </a:lvl8pPr>
            <a:lvl9pPr>
              <a:defRPr sz="440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0345" y="4535805"/>
            <a:ext cx="6931592" cy="8403140"/>
          </a:xfrm>
        </p:spPr>
        <p:txBody>
          <a:bodyPr/>
          <a:lstStyle>
            <a:lvl1pPr marL="0" indent="0">
              <a:buNone/>
              <a:defRPr sz="3527"/>
            </a:lvl1pPr>
            <a:lvl2pPr marL="1007943" indent="0">
              <a:buNone/>
              <a:defRPr sz="3086"/>
            </a:lvl2pPr>
            <a:lvl3pPr marL="2015886" indent="0">
              <a:buNone/>
              <a:defRPr sz="2646"/>
            </a:lvl3pPr>
            <a:lvl4pPr marL="3023829" indent="0">
              <a:buNone/>
              <a:defRPr sz="2205"/>
            </a:lvl4pPr>
            <a:lvl5pPr marL="4031772" indent="0">
              <a:buNone/>
              <a:defRPr sz="2205"/>
            </a:lvl5pPr>
            <a:lvl6pPr marL="5039716" indent="0">
              <a:buNone/>
              <a:defRPr sz="2205"/>
            </a:lvl6pPr>
            <a:lvl7pPr marL="6047659" indent="0">
              <a:buNone/>
              <a:defRPr sz="2205"/>
            </a:lvl7pPr>
            <a:lvl8pPr marL="7055602" indent="0">
              <a:buNone/>
              <a:defRPr sz="2205"/>
            </a:lvl8pPr>
            <a:lvl9pPr marL="8063545" indent="0">
              <a:buNone/>
              <a:defRPr sz="2205"/>
            </a:lvl9pPr>
          </a:lstStyle>
          <a:p>
            <a:pPr lvl="0"/>
            <a:r>
              <a:rPr lang="en-US"/>
              <a:t>Click to edit Master text styles</a:t>
            </a:r>
          </a:p>
        </p:txBody>
      </p:sp>
      <p:sp>
        <p:nvSpPr>
          <p:cNvPr id="5" name="Date Placeholder 4"/>
          <p:cNvSpPr>
            <a:spLocks noGrp="1"/>
          </p:cNvSpPr>
          <p:nvPr>
            <p:ph type="dt" sz="half" idx="10"/>
          </p:nvPr>
        </p:nvSpPr>
        <p:spPr/>
        <p:txBody>
          <a:bodyPr/>
          <a:lstStyle/>
          <a:p>
            <a:fld id="{10E8BF8D-1CC5-4566-B2A6-87435071F519}" type="datetimeFigureOut">
              <a:rPr lang="en-GB" smtClean="0"/>
              <a:t>16/02/2026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B8D9FBA-008E-4BC7-BCED-4EE95FEF6644}" type="slidenum">
              <a:rPr lang="en-GB" smtClean="0"/>
              <a:t>‹#›</a:t>
            </a:fld>
            <a:endParaRPr lang="en-GB"/>
          </a:p>
        </p:txBody>
      </p:sp>
    </p:spTree>
    <p:extLst>
      <p:ext uri="{BB962C8B-B14F-4D97-AF65-F5344CB8AC3E}">
        <p14:creationId xmlns:p14="http://schemas.microsoft.com/office/powerpoint/2010/main" val="6673307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0345" y="1007957"/>
            <a:ext cx="6931592" cy="3527848"/>
          </a:xfrm>
        </p:spPr>
        <p:txBody>
          <a:bodyPr anchor="b"/>
          <a:lstStyle>
            <a:lvl1pPr>
              <a:defRPr sz="7055"/>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6719" y="2176910"/>
            <a:ext cx="10880110" cy="10744538"/>
          </a:xfrm>
        </p:spPr>
        <p:txBody>
          <a:bodyPr anchor="t"/>
          <a:lstStyle>
            <a:lvl1pPr marL="0" indent="0">
              <a:buNone/>
              <a:defRPr sz="7055"/>
            </a:lvl1pPr>
            <a:lvl2pPr marL="1007943" indent="0">
              <a:buNone/>
              <a:defRPr sz="6173"/>
            </a:lvl2pPr>
            <a:lvl3pPr marL="2015886" indent="0">
              <a:buNone/>
              <a:defRPr sz="5291"/>
            </a:lvl3pPr>
            <a:lvl4pPr marL="3023829" indent="0">
              <a:buNone/>
              <a:defRPr sz="4409"/>
            </a:lvl4pPr>
            <a:lvl5pPr marL="4031772" indent="0">
              <a:buNone/>
              <a:defRPr sz="4409"/>
            </a:lvl5pPr>
            <a:lvl6pPr marL="5039716" indent="0">
              <a:buNone/>
              <a:defRPr sz="4409"/>
            </a:lvl6pPr>
            <a:lvl7pPr marL="6047659" indent="0">
              <a:buNone/>
              <a:defRPr sz="4409"/>
            </a:lvl7pPr>
            <a:lvl8pPr marL="7055602" indent="0">
              <a:buNone/>
              <a:defRPr sz="4409"/>
            </a:lvl8pPr>
            <a:lvl9pPr marL="8063545" indent="0">
              <a:buNone/>
              <a:defRPr sz="4409"/>
            </a:lvl9pPr>
          </a:lstStyle>
          <a:p>
            <a:r>
              <a:rPr lang="en-US"/>
              <a:t>Click icon to add picture</a:t>
            </a:r>
            <a:endParaRPr lang="en-US" dirty="0"/>
          </a:p>
        </p:txBody>
      </p:sp>
      <p:sp>
        <p:nvSpPr>
          <p:cNvPr id="4" name="Text Placeholder 3"/>
          <p:cNvSpPr>
            <a:spLocks noGrp="1"/>
          </p:cNvSpPr>
          <p:nvPr>
            <p:ph type="body" sz="half" idx="2"/>
          </p:nvPr>
        </p:nvSpPr>
        <p:spPr>
          <a:xfrm>
            <a:off x="1480345" y="4535805"/>
            <a:ext cx="6931592" cy="8403140"/>
          </a:xfrm>
        </p:spPr>
        <p:txBody>
          <a:bodyPr/>
          <a:lstStyle>
            <a:lvl1pPr marL="0" indent="0">
              <a:buNone/>
              <a:defRPr sz="3527"/>
            </a:lvl1pPr>
            <a:lvl2pPr marL="1007943" indent="0">
              <a:buNone/>
              <a:defRPr sz="3086"/>
            </a:lvl2pPr>
            <a:lvl3pPr marL="2015886" indent="0">
              <a:buNone/>
              <a:defRPr sz="2646"/>
            </a:lvl3pPr>
            <a:lvl4pPr marL="3023829" indent="0">
              <a:buNone/>
              <a:defRPr sz="2205"/>
            </a:lvl4pPr>
            <a:lvl5pPr marL="4031772" indent="0">
              <a:buNone/>
              <a:defRPr sz="2205"/>
            </a:lvl5pPr>
            <a:lvl6pPr marL="5039716" indent="0">
              <a:buNone/>
              <a:defRPr sz="2205"/>
            </a:lvl6pPr>
            <a:lvl7pPr marL="6047659" indent="0">
              <a:buNone/>
              <a:defRPr sz="2205"/>
            </a:lvl7pPr>
            <a:lvl8pPr marL="7055602" indent="0">
              <a:buNone/>
              <a:defRPr sz="2205"/>
            </a:lvl8pPr>
            <a:lvl9pPr marL="8063545" indent="0">
              <a:buNone/>
              <a:defRPr sz="2205"/>
            </a:lvl9pPr>
          </a:lstStyle>
          <a:p>
            <a:pPr lvl="0"/>
            <a:r>
              <a:rPr lang="en-US"/>
              <a:t>Click to edit Master text styles</a:t>
            </a:r>
          </a:p>
        </p:txBody>
      </p:sp>
      <p:sp>
        <p:nvSpPr>
          <p:cNvPr id="5" name="Date Placeholder 4"/>
          <p:cNvSpPr>
            <a:spLocks noGrp="1"/>
          </p:cNvSpPr>
          <p:nvPr>
            <p:ph type="dt" sz="half" idx="10"/>
          </p:nvPr>
        </p:nvSpPr>
        <p:spPr/>
        <p:txBody>
          <a:bodyPr/>
          <a:lstStyle/>
          <a:p>
            <a:fld id="{10E8BF8D-1CC5-4566-B2A6-87435071F519}" type="datetimeFigureOut">
              <a:rPr lang="en-GB" smtClean="0"/>
              <a:t>16/02/2026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B8D9FBA-008E-4BC7-BCED-4EE95FEF6644}" type="slidenum">
              <a:rPr lang="en-GB" smtClean="0"/>
              <a:t>‹#›</a:t>
            </a:fld>
            <a:endParaRPr lang="en-GB"/>
          </a:p>
        </p:txBody>
      </p:sp>
    </p:spTree>
    <p:extLst>
      <p:ext uri="{BB962C8B-B14F-4D97-AF65-F5344CB8AC3E}">
        <p14:creationId xmlns:p14="http://schemas.microsoft.com/office/powerpoint/2010/main" val="4894593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77546" y="804969"/>
            <a:ext cx="18536483" cy="292237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77546" y="4024827"/>
            <a:ext cx="18536483" cy="959308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477546" y="14013401"/>
            <a:ext cx="4835604" cy="804965"/>
          </a:xfrm>
          <a:prstGeom prst="rect">
            <a:avLst/>
          </a:prstGeom>
        </p:spPr>
        <p:txBody>
          <a:bodyPr vert="horz" lIns="91440" tIns="45720" rIns="91440" bIns="45720" rtlCol="0" anchor="ctr"/>
          <a:lstStyle>
            <a:lvl1pPr algn="l">
              <a:defRPr sz="2646">
                <a:solidFill>
                  <a:schemeClr val="tx1">
                    <a:tint val="75000"/>
                  </a:schemeClr>
                </a:solidFill>
              </a:defRPr>
            </a:lvl1pPr>
          </a:lstStyle>
          <a:p>
            <a:fld id="{10E8BF8D-1CC5-4566-B2A6-87435071F519}" type="datetimeFigureOut">
              <a:rPr lang="en-GB" smtClean="0"/>
              <a:t>16/02/2026</a:t>
            </a:fld>
            <a:endParaRPr lang="en-GB"/>
          </a:p>
        </p:txBody>
      </p:sp>
      <p:sp>
        <p:nvSpPr>
          <p:cNvPr id="5" name="Footer Placeholder 4"/>
          <p:cNvSpPr>
            <a:spLocks noGrp="1"/>
          </p:cNvSpPr>
          <p:nvPr>
            <p:ph type="ftr" sz="quarter" idx="3"/>
          </p:nvPr>
        </p:nvSpPr>
        <p:spPr>
          <a:xfrm>
            <a:off x="7119084" y="14013401"/>
            <a:ext cx="7253407" cy="804965"/>
          </a:xfrm>
          <a:prstGeom prst="rect">
            <a:avLst/>
          </a:prstGeom>
        </p:spPr>
        <p:txBody>
          <a:bodyPr vert="horz" lIns="91440" tIns="45720" rIns="91440" bIns="45720" rtlCol="0" anchor="ctr"/>
          <a:lstStyle>
            <a:lvl1pPr algn="ctr">
              <a:defRPr sz="2646">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15178425" y="14013401"/>
            <a:ext cx="4835604" cy="804965"/>
          </a:xfrm>
          <a:prstGeom prst="rect">
            <a:avLst/>
          </a:prstGeom>
        </p:spPr>
        <p:txBody>
          <a:bodyPr vert="horz" lIns="91440" tIns="45720" rIns="91440" bIns="45720" rtlCol="0" anchor="ctr"/>
          <a:lstStyle>
            <a:lvl1pPr algn="r">
              <a:defRPr sz="2646">
                <a:solidFill>
                  <a:schemeClr val="tx1">
                    <a:tint val="75000"/>
                  </a:schemeClr>
                </a:solidFill>
              </a:defRPr>
            </a:lvl1pPr>
          </a:lstStyle>
          <a:p>
            <a:fld id="{BB8D9FBA-008E-4BC7-BCED-4EE95FEF6644}" type="slidenum">
              <a:rPr lang="en-GB" smtClean="0"/>
              <a:t>‹#›</a:t>
            </a:fld>
            <a:endParaRPr lang="en-GB"/>
          </a:p>
        </p:txBody>
      </p:sp>
    </p:spTree>
    <p:extLst>
      <p:ext uri="{BB962C8B-B14F-4D97-AF65-F5344CB8AC3E}">
        <p14:creationId xmlns:p14="http://schemas.microsoft.com/office/powerpoint/2010/main" val="11354935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2015886" rtl="0" eaLnBrk="1" latinLnBrk="0" hangingPunct="1">
        <a:lnSpc>
          <a:spcPct val="90000"/>
        </a:lnSpc>
        <a:spcBef>
          <a:spcPct val="0"/>
        </a:spcBef>
        <a:buNone/>
        <a:defRPr sz="9700" kern="1200">
          <a:solidFill>
            <a:schemeClr val="tx1"/>
          </a:solidFill>
          <a:latin typeface="+mj-lt"/>
          <a:ea typeface="+mj-ea"/>
          <a:cs typeface="+mj-cs"/>
        </a:defRPr>
      </a:lvl1pPr>
    </p:titleStyle>
    <p:bodyStyle>
      <a:lvl1pPr marL="503972" indent="-503972" algn="l" defTabSz="2015886" rtl="0" eaLnBrk="1" latinLnBrk="0" hangingPunct="1">
        <a:lnSpc>
          <a:spcPct val="90000"/>
        </a:lnSpc>
        <a:spcBef>
          <a:spcPts val="2205"/>
        </a:spcBef>
        <a:buFont typeface="Arial" panose="020B0604020202020204" pitchFamily="34" charset="0"/>
        <a:buChar char="•"/>
        <a:defRPr sz="6173" kern="1200">
          <a:solidFill>
            <a:schemeClr val="tx1"/>
          </a:solidFill>
          <a:latin typeface="+mn-lt"/>
          <a:ea typeface="+mn-ea"/>
          <a:cs typeface="+mn-cs"/>
        </a:defRPr>
      </a:lvl1pPr>
      <a:lvl2pPr marL="1511915" indent="-503972" algn="l" defTabSz="2015886" rtl="0" eaLnBrk="1" latinLnBrk="0" hangingPunct="1">
        <a:lnSpc>
          <a:spcPct val="90000"/>
        </a:lnSpc>
        <a:spcBef>
          <a:spcPts val="1102"/>
        </a:spcBef>
        <a:buFont typeface="Arial" panose="020B0604020202020204" pitchFamily="34" charset="0"/>
        <a:buChar char="•"/>
        <a:defRPr sz="5291" kern="1200">
          <a:solidFill>
            <a:schemeClr val="tx1"/>
          </a:solidFill>
          <a:latin typeface="+mn-lt"/>
          <a:ea typeface="+mn-ea"/>
          <a:cs typeface="+mn-cs"/>
        </a:defRPr>
      </a:lvl2pPr>
      <a:lvl3pPr marL="2519858" indent="-503972" algn="l" defTabSz="2015886" rtl="0" eaLnBrk="1" latinLnBrk="0" hangingPunct="1">
        <a:lnSpc>
          <a:spcPct val="90000"/>
        </a:lnSpc>
        <a:spcBef>
          <a:spcPts val="1102"/>
        </a:spcBef>
        <a:buFont typeface="Arial" panose="020B0604020202020204" pitchFamily="34" charset="0"/>
        <a:buChar char="•"/>
        <a:defRPr sz="4409" kern="1200">
          <a:solidFill>
            <a:schemeClr val="tx1"/>
          </a:solidFill>
          <a:latin typeface="+mn-lt"/>
          <a:ea typeface="+mn-ea"/>
          <a:cs typeface="+mn-cs"/>
        </a:defRPr>
      </a:lvl3pPr>
      <a:lvl4pPr marL="3527801" indent="-503972" algn="l" defTabSz="2015886" rtl="0" eaLnBrk="1" latinLnBrk="0" hangingPunct="1">
        <a:lnSpc>
          <a:spcPct val="90000"/>
        </a:lnSpc>
        <a:spcBef>
          <a:spcPts val="1102"/>
        </a:spcBef>
        <a:buFont typeface="Arial" panose="020B0604020202020204" pitchFamily="34" charset="0"/>
        <a:buChar char="•"/>
        <a:defRPr sz="3968" kern="1200">
          <a:solidFill>
            <a:schemeClr val="tx1"/>
          </a:solidFill>
          <a:latin typeface="+mn-lt"/>
          <a:ea typeface="+mn-ea"/>
          <a:cs typeface="+mn-cs"/>
        </a:defRPr>
      </a:lvl4pPr>
      <a:lvl5pPr marL="4535744" indent="-503972" algn="l" defTabSz="2015886" rtl="0" eaLnBrk="1" latinLnBrk="0" hangingPunct="1">
        <a:lnSpc>
          <a:spcPct val="90000"/>
        </a:lnSpc>
        <a:spcBef>
          <a:spcPts val="1102"/>
        </a:spcBef>
        <a:buFont typeface="Arial" panose="020B0604020202020204" pitchFamily="34" charset="0"/>
        <a:buChar char="•"/>
        <a:defRPr sz="3968" kern="1200">
          <a:solidFill>
            <a:schemeClr val="tx1"/>
          </a:solidFill>
          <a:latin typeface="+mn-lt"/>
          <a:ea typeface="+mn-ea"/>
          <a:cs typeface="+mn-cs"/>
        </a:defRPr>
      </a:lvl5pPr>
      <a:lvl6pPr marL="5543687" indent="-503972" algn="l" defTabSz="2015886" rtl="0" eaLnBrk="1" latinLnBrk="0" hangingPunct="1">
        <a:lnSpc>
          <a:spcPct val="90000"/>
        </a:lnSpc>
        <a:spcBef>
          <a:spcPts val="1102"/>
        </a:spcBef>
        <a:buFont typeface="Arial" panose="020B0604020202020204" pitchFamily="34" charset="0"/>
        <a:buChar char="•"/>
        <a:defRPr sz="3968" kern="1200">
          <a:solidFill>
            <a:schemeClr val="tx1"/>
          </a:solidFill>
          <a:latin typeface="+mn-lt"/>
          <a:ea typeface="+mn-ea"/>
          <a:cs typeface="+mn-cs"/>
        </a:defRPr>
      </a:lvl6pPr>
      <a:lvl7pPr marL="6551630" indent="-503972" algn="l" defTabSz="2015886" rtl="0" eaLnBrk="1" latinLnBrk="0" hangingPunct="1">
        <a:lnSpc>
          <a:spcPct val="90000"/>
        </a:lnSpc>
        <a:spcBef>
          <a:spcPts val="1102"/>
        </a:spcBef>
        <a:buFont typeface="Arial" panose="020B0604020202020204" pitchFamily="34" charset="0"/>
        <a:buChar char="•"/>
        <a:defRPr sz="3968" kern="1200">
          <a:solidFill>
            <a:schemeClr val="tx1"/>
          </a:solidFill>
          <a:latin typeface="+mn-lt"/>
          <a:ea typeface="+mn-ea"/>
          <a:cs typeface="+mn-cs"/>
        </a:defRPr>
      </a:lvl7pPr>
      <a:lvl8pPr marL="7559573" indent="-503972" algn="l" defTabSz="2015886" rtl="0" eaLnBrk="1" latinLnBrk="0" hangingPunct="1">
        <a:lnSpc>
          <a:spcPct val="90000"/>
        </a:lnSpc>
        <a:spcBef>
          <a:spcPts val="1102"/>
        </a:spcBef>
        <a:buFont typeface="Arial" panose="020B0604020202020204" pitchFamily="34" charset="0"/>
        <a:buChar char="•"/>
        <a:defRPr sz="3968" kern="1200">
          <a:solidFill>
            <a:schemeClr val="tx1"/>
          </a:solidFill>
          <a:latin typeface="+mn-lt"/>
          <a:ea typeface="+mn-ea"/>
          <a:cs typeface="+mn-cs"/>
        </a:defRPr>
      </a:lvl8pPr>
      <a:lvl9pPr marL="8567517" indent="-503972" algn="l" defTabSz="2015886" rtl="0" eaLnBrk="1" latinLnBrk="0" hangingPunct="1">
        <a:lnSpc>
          <a:spcPct val="90000"/>
        </a:lnSpc>
        <a:spcBef>
          <a:spcPts val="1102"/>
        </a:spcBef>
        <a:buFont typeface="Arial" panose="020B0604020202020204" pitchFamily="34" charset="0"/>
        <a:buChar char="•"/>
        <a:defRPr sz="3968" kern="1200">
          <a:solidFill>
            <a:schemeClr val="tx1"/>
          </a:solidFill>
          <a:latin typeface="+mn-lt"/>
          <a:ea typeface="+mn-ea"/>
          <a:cs typeface="+mn-cs"/>
        </a:defRPr>
      </a:lvl9pPr>
    </p:bodyStyle>
    <p:otherStyle>
      <a:defPPr>
        <a:defRPr lang="en-US"/>
      </a:defPPr>
      <a:lvl1pPr marL="0" algn="l" defTabSz="2015886" rtl="0" eaLnBrk="1" latinLnBrk="0" hangingPunct="1">
        <a:defRPr sz="3968" kern="1200">
          <a:solidFill>
            <a:schemeClr val="tx1"/>
          </a:solidFill>
          <a:latin typeface="+mn-lt"/>
          <a:ea typeface="+mn-ea"/>
          <a:cs typeface="+mn-cs"/>
        </a:defRPr>
      </a:lvl1pPr>
      <a:lvl2pPr marL="1007943" algn="l" defTabSz="2015886" rtl="0" eaLnBrk="1" latinLnBrk="0" hangingPunct="1">
        <a:defRPr sz="3968" kern="1200">
          <a:solidFill>
            <a:schemeClr val="tx1"/>
          </a:solidFill>
          <a:latin typeface="+mn-lt"/>
          <a:ea typeface="+mn-ea"/>
          <a:cs typeface="+mn-cs"/>
        </a:defRPr>
      </a:lvl2pPr>
      <a:lvl3pPr marL="2015886" algn="l" defTabSz="2015886" rtl="0" eaLnBrk="1" latinLnBrk="0" hangingPunct="1">
        <a:defRPr sz="3968" kern="1200">
          <a:solidFill>
            <a:schemeClr val="tx1"/>
          </a:solidFill>
          <a:latin typeface="+mn-lt"/>
          <a:ea typeface="+mn-ea"/>
          <a:cs typeface="+mn-cs"/>
        </a:defRPr>
      </a:lvl3pPr>
      <a:lvl4pPr marL="3023829" algn="l" defTabSz="2015886" rtl="0" eaLnBrk="1" latinLnBrk="0" hangingPunct="1">
        <a:defRPr sz="3968" kern="1200">
          <a:solidFill>
            <a:schemeClr val="tx1"/>
          </a:solidFill>
          <a:latin typeface="+mn-lt"/>
          <a:ea typeface="+mn-ea"/>
          <a:cs typeface="+mn-cs"/>
        </a:defRPr>
      </a:lvl4pPr>
      <a:lvl5pPr marL="4031772" algn="l" defTabSz="2015886" rtl="0" eaLnBrk="1" latinLnBrk="0" hangingPunct="1">
        <a:defRPr sz="3968" kern="1200">
          <a:solidFill>
            <a:schemeClr val="tx1"/>
          </a:solidFill>
          <a:latin typeface="+mn-lt"/>
          <a:ea typeface="+mn-ea"/>
          <a:cs typeface="+mn-cs"/>
        </a:defRPr>
      </a:lvl5pPr>
      <a:lvl6pPr marL="5039716" algn="l" defTabSz="2015886" rtl="0" eaLnBrk="1" latinLnBrk="0" hangingPunct="1">
        <a:defRPr sz="3968" kern="1200">
          <a:solidFill>
            <a:schemeClr val="tx1"/>
          </a:solidFill>
          <a:latin typeface="+mn-lt"/>
          <a:ea typeface="+mn-ea"/>
          <a:cs typeface="+mn-cs"/>
        </a:defRPr>
      </a:lvl6pPr>
      <a:lvl7pPr marL="6047659" algn="l" defTabSz="2015886" rtl="0" eaLnBrk="1" latinLnBrk="0" hangingPunct="1">
        <a:defRPr sz="3968" kern="1200">
          <a:solidFill>
            <a:schemeClr val="tx1"/>
          </a:solidFill>
          <a:latin typeface="+mn-lt"/>
          <a:ea typeface="+mn-ea"/>
          <a:cs typeface="+mn-cs"/>
        </a:defRPr>
      </a:lvl7pPr>
      <a:lvl8pPr marL="7055602" algn="l" defTabSz="2015886" rtl="0" eaLnBrk="1" latinLnBrk="0" hangingPunct="1">
        <a:defRPr sz="3968" kern="1200">
          <a:solidFill>
            <a:schemeClr val="tx1"/>
          </a:solidFill>
          <a:latin typeface="+mn-lt"/>
          <a:ea typeface="+mn-ea"/>
          <a:cs typeface="+mn-cs"/>
        </a:defRPr>
      </a:lvl8pPr>
      <a:lvl9pPr marL="8063545" algn="l" defTabSz="2015886" rtl="0" eaLnBrk="1" latinLnBrk="0" hangingPunct="1">
        <a:defRPr sz="396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2.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image" Target="../media/image2.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5.png"/><Relationship Id="rId11" Type="http://schemas.openxmlformats.org/officeDocument/2006/relationships/image" Target="../media/image20.png"/><Relationship Id="rId5" Type="http://schemas.microsoft.com/office/2007/relationships/hdphoto" Target="../media/hdphoto1.wdp"/><Relationship Id="rId10" Type="http://schemas.openxmlformats.org/officeDocument/2006/relationships/image" Target="../media/image19.png"/><Relationship Id="rId4" Type="http://schemas.openxmlformats.org/officeDocument/2006/relationships/image" Target="../media/image14.png"/><Relationship Id="rId9" Type="http://schemas.openxmlformats.org/officeDocument/2006/relationships/image" Target="../media/image18.png"/></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microsoft.com/office/2007/relationships/hdphoto" Target="../media/hdphoto1.wdp"/><Relationship Id="rId7" Type="http://schemas.openxmlformats.org/officeDocument/2006/relationships/image" Target="../media/image24.png"/><Relationship Id="rId12" Type="http://schemas.openxmlformats.org/officeDocument/2006/relationships/image" Target="../media/image28.png"/><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23.png"/><Relationship Id="rId11" Type="http://schemas.openxmlformats.org/officeDocument/2006/relationships/image" Target="../media/image27.png"/><Relationship Id="rId5" Type="http://schemas.openxmlformats.org/officeDocument/2006/relationships/image" Target="../media/image2.png"/><Relationship Id="rId10" Type="http://schemas.openxmlformats.org/officeDocument/2006/relationships/image" Target="../media/image26.png"/><Relationship Id="rId4" Type="http://schemas.openxmlformats.org/officeDocument/2006/relationships/image" Target="../media/image1.png"/><Relationship Id="rId9" Type="http://schemas.openxmlformats.org/officeDocument/2006/relationships/image" Target="../media/image25.png"/></Relationships>
</file>

<file path=ppt/slides/_rels/slide4.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png"/><Relationship Id="rId7" Type="http://schemas.openxmlformats.org/officeDocument/2006/relationships/image" Target="../media/image32.png"/><Relationship Id="rId12" Type="http://schemas.openxmlformats.org/officeDocument/2006/relationships/image" Target="../media/image37.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AEEB681-309D-FD4C-151B-96BB0A40F494}"/>
              </a:ext>
            </a:extLst>
          </p:cNvPr>
          <p:cNvSpPr/>
          <p:nvPr/>
        </p:nvSpPr>
        <p:spPr>
          <a:xfrm>
            <a:off x="18938744" y="2727198"/>
            <a:ext cx="1522583" cy="11463883"/>
          </a:xfrm>
          <a:prstGeom prst="rect">
            <a:avLst/>
          </a:prstGeom>
          <a:solidFill>
            <a:srgbClr val="ED6F27"/>
          </a:solidFill>
          <a:ln>
            <a:solidFill>
              <a:srgbClr val="ED6F2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C40485CB-7889-C3BB-EA38-735775FA080B}"/>
              </a:ext>
            </a:extLst>
          </p:cNvPr>
          <p:cNvSpPr/>
          <p:nvPr/>
        </p:nvSpPr>
        <p:spPr>
          <a:xfrm>
            <a:off x="0" y="1206500"/>
            <a:ext cx="21491574" cy="660400"/>
          </a:xfrm>
          <a:prstGeom prst="rect">
            <a:avLst/>
          </a:prstGeom>
          <a:solidFill>
            <a:srgbClr val="ED6F27"/>
          </a:solidFill>
          <a:ln>
            <a:solidFill>
              <a:srgbClr val="ED6F2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a:extLst>
              <a:ext uri="{FF2B5EF4-FFF2-40B4-BE49-F238E27FC236}">
                <a16:creationId xmlns:a16="http://schemas.microsoft.com/office/drawing/2014/main" id="{4B851A25-AE42-80E7-3BF8-58B428C28619}"/>
              </a:ext>
            </a:extLst>
          </p:cNvPr>
          <p:cNvPicPr>
            <a:picLocks noChangeAspect="1"/>
          </p:cNvPicPr>
          <p:nvPr/>
        </p:nvPicPr>
        <p:blipFill>
          <a:blip r:embed="rId2"/>
          <a:stretch>
            <a:fillRect/>
          </a:stretch>
        </p:blipFill>
        <p:spPr>
          <a:xfrm>
            <a:off x="38100" y="-7001"/>
            <a:ext cx="21386800" cy="786933"/>
          </a:xfrm>
          <a:prstGeom prst="rect">
            <a:avLst/>
          </a:prstGeom>
        </p:spPr>
      </p:pic>
      <p:pic>
        <p:nvPicPr>
          <p:cNvPr id="12" name="Picture 11">
            <a:extLst>
              <a:ext uri="{FF2B5EF4-FFF2-40B4-BE49-F238E27FC236}">
                <a16:creationId xmlns:a16="http://schemas.microsoft.com/office/drawing/2014/main" id="{E37C8DE3-88B9-211E-A2AB-5AEA78B6B2D2}"/>
              </a:ext>
            </a:extLst>
          </p:cNvPr>
          <p:cNvPicPr>
            <a:picLocks noChangeAspect="1"/>
          </p:cNvPicPr>
          <p:nvPr/>
        </p:nvPicPr>
        <p:blipFill>
          <a:blip r:embed="rId3"/>
          <a:stretch>
            <a:fillRect/>
          </a:stretch>
        </p:blipFill>
        <p:spPr>
          <a:xfrm>
            <a:off x="422841" y="13751001"/>
            <a:ext cx="21491574" cy="622760"/>
          </a:xfrm>
          <a:prstGeom prst="rect">
            <a:avLst/>
          </a:prstGeom>
        </p:spPr>
      </p:pic>
      <p:cxnSp>
        <p:nvCxnSpPr>
          <p:cNvPr id="7" name="Straight Connector 6">
            <a:extLst>
              <a:ext uri="{FF2B5EF4-FFF2-40B4-BE49-F238E27FC236}">
                <a16:creationId xmlns:a16="http://schemas.microsoft.com/office/drawing/2014/main" id="{C05D1B1A-F709-9510-CC17-5312F39B86EC}"/>
              </a:ext>
            </a:extLst>
          </p:cNvPr>
          <p:cNvCxnSpPr>
            <a:cxnSpLocks/>
          </p:cNvCxnSpPr>
          <p:nvPr/>
        </p:nvCxnSpPr>
        <p:spPr>
          <a:xfrm flipH="1">
            <a:off x="10733086" y="0"/>
            <a:ext cx="1" cy="1524000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7716D3BB-6384-8822-E17F-3D232A4B0A43}"/>
              </a:ext>
            </a:extLst>
          </p:cNvPr>
          <p:cNvSpPr txBox="1"/>
          <p:nvPr/>
        </p:nvSpPr>
        <p:spPr>
          <a:xfrm>
            <a:off x="323057" y="1289817"/>
            <a:ext cx="6029324" cy="523220"/>
          </a:xfrm>
          <a:prstGeom prst="rect">
            <a:avLst/>
          </a:prstGeom>
          <a:noFill/>
        </p:spPr>
        <p:txBody>
          <a:bodyPr wrap="square">
            <a:spAutoFit/>
          </a:bodyPr>
          <a:lstStyle/>
          <a:p>
            <a:r>
              <a:rPr lang="en-GB" sz="2800" b="1" i="0" u="none" strike="noStrike" baseline="0" dirty="0">
                <a:solidFill>
                  <a:srgbClr val="FFFFFF"/>
                </a:solidFill>
                <a:latin typeface="MitutoyoFrutiger-Light" panose="02000506040000020004" pitchFamily="2" charset="0"/>
              </a:rPr>
              <a:t>Quick Check - Bench Centers</a:t>
            </a:r>
            <a:endParaRPr lang="en-GB" sz="2800" b="1" dirty="0"/>
          </a:p>
        </p:txBody>
      </p:sp>
      <p:sp>
        <p:nvSpPr>
          <p:cNvPr id="26" name="TextBox 25">
            <a:extLst>
              <a:ext uri="{FF2B5EF4-FFF2-40B4-BE49-F238E27FC236}">
                <a16:creationId xmlns:a16="http://schemas.microsoft.com/office/drawing/2014/main" id="{37FA1453-BDB8-8B7C-4BB3-454EBD0EEADB}"/>
              </a:ext>
            </a:extLst>
          </p:cNvPr>
          <p:cNvSpPr txBox="1"/>
          <p:nvPr/>
        </p:nvSpPr>
        <p:spPr>
          <a:xfrm>
            <a:off x="11247041" y="1319570"/>
            <a:ext cx="6029324" cy="523220"/>
          </a:xfrm>
          <a:prstGeom prst="rect">
            <a:avLst/>
          </a:prstGeom>
          <a:noFill/>
        </p:spPr>
        <p:txBody>
          <a:bodyPr wrap="square">
            <a:spAutoFit/>
          </a:bodyPr>
          <a:lstStyle/>
          <a:p>
            <a:r>
              <a:rPr lang="en-GB" sz="2800" b="1" i="0" u="none" strike="noStrike" baseline="0" dirty="0">
                <a:solidFill>
                  <a:srgbClr val="FFFFFF"/>
                </a:solidFill>
                <a:latin typeface="MitutoyoFrutiger-Light" panose="02000506040000020004" pitchFamily="2" charset="0"/>
              </a:rPr>
              <a:t>Quick Check - Bench Centers</a:t>
            </a:r>
            <a:endParaRPr lang="en-GB" sz="2800" b="1" dirty="0"/>
          </a:p>
        </p:txBody>
      </p:sp>
      <p:sp>
        <p:nvSpPr>
          <p:cNvPr id="19" name="Content Placeholder 5">
            <a:extLst>
              <a:ext uri="{FF2B5EF4-FFF2-40B4-BE49-F238E27FC236}">
                <a16:creationId xmlns:a16="http://schemas.microsoft.com/office/drawing/2014/main" id="{BC099C66-8DB1-96D6-77E7-DC90D35C4210}"/>
              </a:ext>
            </a:extLst>
          </p:cNvPr>
          <p:cNvSpPr txBox="1">
            <a:spLocks/>
          </p:cNvSpPr>
          <p:nvPr/>
        </p:nvSpPr>
        <p:spPr bwMode="auto">
          <a:xfrm>
            <a:off x="326932" y="2542701"/>
            <a:ext cx="9623373" cy="896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800" kern="1200">
                <a:solidFill>
                  <a:schemeClr val="tx1"/>
                </a:solidFill>
                <a:latin typeface="Mitutoyo Frutiger Roman" pitchFamily="34"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l"/>
            <a:r>
              <a:rPr lang="en-US" sz="1600" dirty="0"/>
              <a:t>The Quick-Check center bench line comprises of a mix of standards parts from the well known </a:t>
            </a:r>
            <a:r>
              <a:rPr lang="en-US" sz="1600" b="1" dirty="0"/>
              <a:t>multiflex</a:t>
            </a:r>
            <a:r>
              <a:rPr lang="en-US" sz="1600" b="1" i="1" baseline="30000" dirty="0"/>
              <a:t>profile</a:t>
            </a:r>
            <a:r>
              <a:rPr lang="en-US" sz="1600" dirty="0"/>
              <a:t> line , Mitutoyo indicator holders and dedicated parts. This keeps the prices affordable. The range starts out with 3 lengths with two variations each.  </a:t>
            </a:r>
          </a:p>
        </p:txBody>
      </p:sp>
      <p:sp>
        <p:nvSpPr>
          <p:cNvPr id="21" name="TextBox 20">
            <a:extLst>
              <a:ext uri="{FF2B5EF4-FFF2-40B4-BE49-F238E27FC236}">
                <a16:creationId xmlns:a16="http://schemas.microsoft.com/office/drawing/2014/main" id="{71C30765-C8B4-332D-F819-C24B846340E9}"/>
              </a:ext>
            </a:extLst>
          </p:cNvPr>
          <p:cNvSpPr txBox="1"/>
          <p:nvPr/>
        </p:nvSpPr>
        <p:spPr>
          <a:xfrm>
            <a:off x="14916814" y="7298064"/>
            <a:ext cx="2167562" cy="523220"/>
          </a:xfrm>
          <a:prstGeom prst="rect">
            <a:avLst/>
          </a:prstGeom>
          <a:noFill/>
        </p:spPr>
        <p:txBody>
          <a:bodyPr wrap="square">
            <a:spAutoFit/>
          </a:bodyPr>
          <a:lstStyle/>
          <a:p>
            <a:pPr algn="ctr"/>
            <a:r>
              <a:rPr lang="en-GB" sz="1400" dirty="0">
                <a:latin typeface="MitutoyoFrutiger-Light" panose="02000506040000020004" pitchFamily="2" charset="0"/>
              </a:rPr>
              <a:t>Indicator fine adjustment mechanism </a:t>
            </a:r>
          </a:p>
        </p:txBody>
      </p:sp>
      <p:sp>
        <p:nvSpPr>
          <p:cNvPr id="29" name="TextBox 28">
            <a:extLst>
              <a:ext uri="{FF2B5EF4-FFF2-40B4-BE49-F238E27FC236}">
                <a16:creationId xmlns:a16="http://schemas.microsoft.com/office/drawing/2014/main" id="{6E402AF9-8CFC-C960-60B3-16FFBEBD50E4}"/>
              </a:ext>
            </a:extLst>
          </p:cNvPr>
          <p:cNvSpPr txBox="1"/>
          <p:nvPr/>
        </p:nvSpPr>
        <p:spPr>
          <a:xfrm>
            <a:off x="11247041" y="2448967"/>
            <a:ext cx="7208540" cy="1323439"/>
          </a:xfrm>
          <a:prstGeom prst="rect">
            <a:avLst/>
          </a:prstGeom>
          <a:noFill/>
        </p:spPr>
        <p:txBody>
          <a:bodyPr wrap="square">
            <a:spAutoFit/>
          </a:bodyPr>
          <a:lstStyle/>
          <a:p>
            <a:pPr marL="285750" indent="-285750">
              <a:buFont typeface="Arial" panose="020B0604020202020204" pitchFamily="34" charset="0"/>
              <a:buChar char="•"/>
            </a:pPr>
            <a:r>
              <a:rPr lang="en-US" sz="1600" dirty="0">
                <a:latin typeface="Mitutoyo Frutiger Roman" panose="020B0500000000000000" pitchFamily="34" charset="0"/>
                <a:ea typeface="Open Sans SemiBold" panose="020B0606030504020204" pitchFamily="34" charset="0"/>
                <a:cs typeface="Open Sans SemiBold" panose="020B0606030504020204" pitchFamily="34" charset="0"/>
              </a:rPr>
              <a:t>Support of Dial- and Lever indicators with stems </a:t>
            </a:r>
            <a:r>
              <a:rPr lang="en-GB" sz="1600" dirty="0">
                <a:latin typeface="Mitutoyo Frutiger Roman" panose="020B0500000000000000" pitchFamily="34" charset="0"/>
                <a:ea typeface="Open Sans SemiBold" panose="020B0606030504020204" pitchFamily="34" charset="0"/>
                <a:cs typeface="Open Sans SemiBold" panose="020B0606030504020204" pitchFamily="34" charset="0"/>
              </a:rPr>
              <a:t>Ø 4 mm, Ø 8 mm and Ø 9,53 mm.</a:t>
            </a:r>
            <a:endParaRPr lang="en-US" sz="1600" dirty="0">
              <a:latin typeface="Mitutoyo Frutiger Roman" panose="020B0500000000000000" pitchFamily="34" charset="0"/>
              <a:ea typeface="Open Sans SemiBold" panose="020B0606030504020204" pitchFamily="34" charset="0"/>
              <a:cs typeface="Open Sans SemiBold" panose="020B0606030504020204" pitchFamily="34" charset="0"/>
            </a:endParaRPr>
          </a:p>
          <a:p>
            <a:pPr marL="285750" indent="-285750">
              <a:buFont typeface="Arial" panose="020B0604020202020204" pitchFamily="34" charset="0"/>
              <a:buChar char="•"/>
            </a:pPr>
            <a:r>
              <a:rPr lang="en-GB" sz="1600" dirty="0">
                <a:latin typeface="Mitutoyo Frutiger Roman" panose="020B0500000000000000" pitchFamily="34" charset="0"/>
              </a:rPr>
              <a:t>Fine adjustment of indicator position by 20° for smooth workpiece approach.</a:t>
            </a:r>
          </a:p>
          <a:p>
            <a:pPr marL="285750" indent="-285750">
              <a:buFont typeface="Arial" panose="020B0604020202020204" pitchFamily="34" charset="0"/>
              <a:buChar char="•"/>
            </a:pPr>
            <a:r>
              <a:rPr lang="en-GB" sz="1600" dirty="0">
                <a:latin typeface="Mitutoyo Frutiger Roman" panose="020B0500000000000000" pitchFamily="34" charset="0"/>
              </a:rPr>
              <a:t>Indicator support bar L = 150mm</a:t>
            </a:r>
          </a:p>
          <a:p>
            <a:pPr marL="285750" indent="-285750">
              <a:buFont typeface="Arial" panose="020B0604020202020204" pitchFamily="34" charset="0"/>
              <a:buChar char="•"/>
            </a:pPr>
            <a:r>
              <a:rPr lang="en-US" sz="1600" dirty="0">
                <a:latin typeface="Mitutoyo Frutiger Roman" panose="020B0500000000000000" pitchFamily="34" charset="0"/>
              </a:rPr>
              <a:t>Holder bar H = 177 mm</a:t>
            </a:r>
          </a:p>
          <a:p>
            <a:pPr marL="285750" indent="-285750">
              <a:buFont typeface="Arial" panose="020B0604020202020204" pitchFamily="34" charset="0"/>
              <a:buChar char="•"/>
            </a:pPr>
            <a:endParaRPr lang="en-GB" sz="1600" dirty="0">
              <a:latin typeface="Mitutoyo Frutiger Roman" panose="020B0500000000000000" pitchFamily="34" charset="0"/>
            </a:endParaRPr>
          </a:p>
        </p:txBody>
      </p:sp>
      <p:sp>
        <p:nvSpPr>
          <p:cNvPr id="31" name="TextBox 30">
            <a:extLst>
              <a:ext uri="{FF2B5EF4-FFF2-40B4-BE49-F238E27FC236}">
                <a16:creationId xmlns:a16="http://schemas.microsoft.com/office/drawing/2014/main" id="{F309E2D3-2135-80C6-CEAF-CA344C74AC4F}"/>
              </a:ext>
            </a:extLst>
          </p:cNvPr>
          <p:cNvSpPr txBox="1"/>
          <p:nvPr/>
        </p:nvSpPr>
        <p:spPr>
          <a:xfrm>
            <a:off x="11247041" y="2013767"/>
            <a:ext cx="5549454" cy="369332"/>
          </a:xfrm>
          <a:prstGeom prst="rect">
            <a:avLst/>
          </a:prstGeom>
          <a:noFill/>
        </p:spPr>
        <p:txBody>
          <a:bodyPr wrap="square">
            <a:spAutoFit/>
          </a:bodyPr>
          <a:lstStyle/>
          <a:p>
            <a:r>
              <a:rPr lang="en-GB" b="1" dirty="0">
                <a:latin typeface="MitutoyoFrutiger-Light" panose="02000506040000020004" pitchFamily="2" charset="0"/>
              </a:rPr>
              <a:t> Indicator Stand Features</a:t>
            </a:r>
            <a:endParaRPr lang="en-GB" b="1" dirty="0">
              <a:solidFill>
                <a:srgbClr val="FF0000"/>
              </a:solidFill>
              <a:latin typeface="MitutoyoFrutiger-Light" panose="02000506040000020004" pitchFamily="2" charset="0"/>
            </a:endParaRPr>
          </a:p>
        </p:txBody>
      </p:sp>
      <p:sp>
        <p:nvSpPr>
          <p:cNvPr id="42" name="Oval 41">
            <a:extLst>
              <a:ext uri="{FF2B5EF4-FFF2-40B4-BE49-F238E27FC236}">
                <a16:creationId xmlns:a16="http://schemas.microsoft.com/office/drawing/2014/main" id="{8CE87700-5173-F912-00F9-5C6D14C3A9A9}"/>
              </a:ext>
            </a:extLst>
          </p:cNvPr>
          <p:cNvSpPr>
            <a:spLocks noChangeAspect="1"/>
          </p:cNvSpPr>
          <p:nvPr/>
        </p:nvSpPr>
        <p:spPr>
          <a:xfrm>
            <a:off x="16425997" y="3919672"/>
            <a:ext cx="3636000" cy="3636000"/>
          </a:xfrm>
          <a:prstGeom prst="ellipse">
            <a:avLst/>
          </a:prstGeom>
          <a:blipFill>
            <a:blip r:embed="rId4"/>
            <a:stretch>
              <a:fillRect/>
            </a:stretch>
          </a:blipFill>
          <a:ln>
            <a:solidFill>
              <a:srgbClr val="ED6F2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Arrow: Curved Right 42">
            <a:extLst>
              <a:ext uri="{FF2B5EF4-FFF2-40B4-BE49-F238E27FC236}">
                <a16:creationId xmlns:a16="http://schemas.microsoft.com/office/drawing/2014/main" id="{97A486DA-D2EE-05D7-71A8-F06CB3AB8BDD}"/>
              </a:ext>
            </a:extLst>
          </p:cNvPr>
          <p:cNvSpPr/>
          <p:nvPr/>
        </p:nvSpPr>
        <p:spPr>
          <a:xfrm rot="3028142">
            <a:off x="18214440" y="4341625"/>
            <a:ext cx="854953" cy="1436213"/>
          </a:xfrm>
          <a:prstGeom prst="curvedRightArrow">
            <a:avLst>
              <a:gd name="adj1" fmla="val 25000"/>
              <a:gd name="adj2" fmla="val 59207"/>
              <a:gd name="adj3" fmla="val 25000"/>
            </a:avLst>
          </a:prstGeom>
          <a:solidFill>
            <a:srgbClr val="ED6F27"/>
          </a:solidFill>
          <a:ln>
            <a:solidFill>
              <a:srgbClr val="C51A1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4" name="TextBox 43">
            <a:extLst>
              <a:ext uri="{FF2B5EF4-FFF2-40B4-BE49-F238E27FC236}">
                <a16:creationId xmlns:a16="http://schemas.microsoft.com/office/drawing/2014/main" id="{0320A1B3-E46C-07D5-0925-C1C82BB88696}"/>
              </a:ext>
            </a:extLst>
          </p:cNvPr>
          <p:cNvSpPr txBox="1"/>
          <p:nvPr/>
        </p:nvSpPr>
        <p:spPr>
          <a:xfrm>
            <a:off x="18089303" y="4169912"/>
            <a:ext cx="981027" cy="400110"/>
          </a:xfrm>
          <a:prstGeom prst="rect">
            <a:avLst/>
          </a:prstGeom>
          <a:noFill/>
        </p:spPr>
        <p:txBody>
          <a:bodyPr wrap="square">
            <a:spAutoFit/>
          </a:bodyPr>
          <a:lstStyle/>
          <a:p>
            <a:pPr algn="ctr"/>
            <a:r>
              <a:rPr lang="en-GB" sz="2000" b="1" dirty="0">
                <a:latin typeface="MitutoyoFrutiger-Light" panose="02000506040000020004" pitchFamily="2" charset="0"/>
              </a:rPr>
              <a:t>20°</a:t>
            </a:r>
          </a:p>
        </p:txBody>
      </p:sp>
      <p:sp>
        <p:nvSpPr>
          <p:cNvPr id="46" name="Oval 45">
            <a:extLst>
              <a:ext uri="{FF2B5EF4-FFF2-40B4-BE49-F238E27FC236}">
                <a16:creationId xmlns:a16="http://schemas.microsoft.com/office/drawing/2014/main" id="{CD83B479-5565-A9A8-9D6E-B0472DF50168}"/>
              </a:ext>
            </a:extLst>
          </p:cNvPr>
          <p:cNvSpPr>
            <a:spLocks/>
          </p:cNvSpPr>
          <p:nvPr/>
        </p:nvSpPr>
        <p:spPr>
          <a:xfrm>
            <a:off x="11982182" y="3918370"/>
            <a:ext cx="3636000" cy="3636000"/>
          </a:xfrm>
          <a:prstGeom prst="ellipse">
            <a:avLst/>
          </a:prstGeom>
          <a:blipFill dpi="0" rotWithShape="1">
            <a:blip r:embed="rId5"/>
            <a:srcRect/>
            <a:stretch>
              <a:fillRect l="-18000" r="-15000"/>
            </a:stretch>
          </a:blipFill>
          <a:ln>
            <a:solidFill>
              <a:srgbClr val="ED6F2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7" name="TextBox 46">
            <a:extLst>
              <a:ext uri="{FF2B5EF4-FFF2-40B4-BE49-F238E27FC236}">
                <a16:creationId xmlns:a16="http://schemas.microsoft.com/office/drawing/2014/main" id="{8F5615D5-1C0A-D3AD-7B90-4969DF3A0524}"/>
              </a:ext>
            </a:extLst>
          </p:cNvPr>
          <p:cNvSpPr txBox="1"/>
          <p:nvPr/>
        </p:nvSpPr>
        <p:spPr>
          <a:xfrm>
            <a:off x="228234" y="2013767"/>
            <a:ext cx="5549454" cy="369332"/>
          </a:xfrm>
          <a:prstGeom prst="rect">
            <a:avLst/>
          </a:prstGeom>
          <a:noFill/>
        </p:spPr>
        <p:txBody>
          <a:bodyPr wrap="square">
            <a:spAutoFit/>
          </a:bodyPr>
          <a:lstStyle/>
          <a:p>
            <a:r>
              <a:rPr lang="en-GB" b="1" dirty="0">
                <a:latin typeface="MitutoyoFrutiger-Light" panose="02000506040000020004" pitchFamily="2" charset="0"/>
              </a:rPr>
              <a:t> Main Unit Features</a:t>
            </a:r>
            <a:endParaRPr lang="en-GB" b="1" dirty="0">
              <a:solidFill>
                <a:srgbClr val="FF0000"/>
              </a:solidFill>
              <a:latin typeface="MitutoyoFrutiger-Light" panose="02000506040000020004" pitchFamily="2" charset="0"/>
            </a:endParaRPr>
          </a:p>
        </p:txBody>
      </p:sp>
      <p:pic>
        <p:nvPicPr>
          <p:cNvPr id="68" name="Picture 67">
            <a:extLst>
              <a:ext uri="{FF2B5EF4-FFF2-40B4-BE49-F238E27FC236}">
                <a16:creationId xmlns:a16="http://schemas.microsoft.com/office/drawing/2014/main" id="{E0FB54D7-FD96-0CBE-1793-EEB8D28FD4BD}"/>
              </a:ext>
            </a:extLst>
          </p:cNvPr>
          <p:cNvPicPr>
            <a:picLocks noChangeAspect="1"/>
          </p:cNvPicPr>
          <p:nvPr/>
        </p:nvPicPr>
        <p:blipFill>
          <a:blip r:embed="rId6"/>
          <a:stretch>
            <a:fillRect/>
          </a:stretch>
        </p:blipFill>
        <p:spPr>
          <a:xfrm>
            <a:off x="422841" y="3650610"/>
            <a:ext cx="7332624" cy="5636913"/>
          </a:xfrm>
          <a:prstGeom prst="rect">
            <a:avLst/>
          </a:prstGeom>
        </p:spPr>
      </p:pic>
      <p:sp>
        <p:nvSpPr>
          <p:cNvPr id="66" name="Oval 65">
            <a:extLst>
              <a:ext uri="{FF2B5EF4-FFF2-40B4-BE49-F238E27FC236}">
                <a16:creationId xmlns:a16="http://schemas.microsoft.com/office/drawing/2014/main" id="{D44ADF85-82B2-B8AB-7B08-9F921A25A945}"/>
              </a:ext>
            </a:extLst>
          </p:cNvPr>
          <p:cNvSpPr>
            <a:spLocks noChangeAspect="1"/>
          </p:cNvSpPr>
          <p:nvPr/>
        </p:nvSpPr>
        <p:spPr>
          <a:xfrm>
            <a:off x="7372010" y="10043094"/>
            <a:ext cx="2986268" cy="2986268"/>
          </a:xfrm>
          <a:prstGeom prst="ellipse">
            <a:avLst/>
          </a:prstGeom>
          <a:blipFill>
            <a:blip r:embed="rId7"/>
            <a:stretch>
              <a:fillRect/>
            </a:stretch>
          </a:blipFill>
          <a:ln>
            <a:solidFill>
              <a:srgbClr val="ED6F2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Oval 64">
            <a:extLst>
              <a:ext uri="{FF2B5EF4-FFF2-40B4-BE49-F238E27FC236}">
                <a16:creationId xmlns:a16="http://schemas.microsoft.com/office/drawing/2014/main" id="{5EF99282-B02D-3F1B-02C2-DB8E2DD46553}"/>
              </a:ext>
            </a:extLst>
          </p:cNvPr>
          <p:cNvSpPr>
            <a:spLocks noChangeAspect="1"/>
          </p:cNvSpPr>
          <p:nvPr/>
        </p:nvSpPr>
        <p:spPr>
          <a:xfrm>
            <a:off x="5674288" y="10026128"/>
            <a:ext cx="2986268" cy="2986268"/>
          </a:xfrm>
          <a:prstGeom prst="ellipse">
            <a:avLst/>
          </a:prstGeom>
          <a:blipFill>
            <a:blip r:embed="rId8"/>
            <a:stretch>
              <a:fillRect/>
            </a:stretch>
          </a:blipFill>
          <a:ln>
            <a:solidFill>
              <a:srgbClr val="ED6F2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a:extLst>
              <a:ext uri="{FF2B5EF4-FFF2-40B4-BE49-F238E27FC236}">
                <a16:creationId xmlns:a16="http://schemas.microsoft.com/office/drawing/2014/main" id="{0EA79AD8-F66A-B36C-4432-82F12580E1E1}"/>
              </a:ext>
            </a:extLst>
          </p:cNvPr>
          <p:cNvSpPr>
            <a:spLocks noChangeAspect="1"/>
          </p:cNvSpPr>
          <p:nvPr/>
        </p:nvSpPr>
        <p:spPr>
          <a:xfrm>
            <a:off x="3398373" y="10146778"/>
            <a:ext cx="2986268" cy="2986268"/>
          </a:xfrm>
          <a:prstGeom prst="ellipse">
            <a:avLst/>
          </a:prstGeom>
          <a:blipFill>
            <a:blip r:embed="rId9"/>
            <a:stretch>
              <a:fillRect/>
            </a:stretch>
          </a:blipFill>
          <a:ln>
            <a:solidFill>
              <a:srgbClr val="ED6F2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0" name="Picture 69">
            <a:extLst>
              <a:ext uri="{FF2B5EF4-FFF2-40B4-BE49-F238E27FC236}">
                <a16:creationId xmlns:a16="http://schemas.microsoft.com/office/drawing/2014/main" id="{E39AC04B-E976-C813-EAF8-EC8ABEAFBBDF}"/>
              </a:ext>
            </a:extLst>
          </p:cNvPr>
          <p:cNvPicPr>
            <a:picLocks noChangeAspect="1"/>
          </p:cNvPicPr>
          <p:nvPr/>
        </p:nvPicPr>
        <p:blipFill>
          <a:blip r:embed="rId10"/>
          <a:stretch>
            <a:fillRect/>
          </a:stretch>
        </p:blipFill>
        <p:spPr>
          <a:xfrm>
            <a:off x="6384641" y="3667453"/>
            <a:ext cx="3990744" cy="2263308"/>
          </a:xfrm>
          <a:prstGeom prst="rect">
            <a:avLst/>
          </a:prstGeom>
        </p:spPr>
      </p:pic>
      <p:pic>
        <p:nvPicPr>
          <p:cNvPr id="72" name="Picture 71">
            <a:extLst>
              <a:ext uri="{FF2B5EF4-FFF2-40B4-BE49-F238E27FC236}">
                <a16:creationId xmlns:a16="http://schemas.microsoft.com/office/drawing/2014/main" id="{7C0007D4-44E2-471E-B90A-BD0D35AAE340}"/>
              </a:ext>
            </a:extLst>
          </p:cNvPr>
          <p:cNvPicPr>
            <a:picLocks noChangeAspect="1"/>
          </p:cNvPicPr>
          <p:nvPr/>
        </p:nvPicPr>
        <p:blipFill>
          <a:blip r:embed="rId11"/>
          <a:stretch>
            <a:fillRect/>
          </a:stretch>
        </p:blipFill>
        <p:spPr>
          <a:xfrm>
            <a:off x="7685290" y="5930732"/>
            <a:ext cx="2693768" cy="3356791"/>
          </a:xfrm>
          <a:prstGeom prst="rect">
            <a:avLst/>
          </a:prstGeom>
        </p:spPr>
      </p:pic>
      <p:pic>
        <p:nvPicPr>
          <p:cNvPr id="74" name="Picture 73">
            <a:extLst>
              <a:ext uri="{FF2B5EF4-FFF2-40B4-BE49-F238E27FC236}">
                <a16:creationId xmlns:a16="http://schemas.microsoft.com/office/drawing/2014/main" id="{87F17058-5B96-AA65-509C-947F647951DA}"/>
              </a:ext>
            </a:extLst>
          </p:cNvPr>
          <p:cNvPicPr>
            <a:picLocks noChangeAspect="1"/>
          </p:cNvPicPr>
          <p:nvPr/>
        </p:nvPicPr>
        <p:blipFill>
          <a:blip r:embed="rId12"/>
          <a:stretch>
            <a:fillRect/>
          </a:stretch>
        </p:blipFill>
        <p:spPr>
          <a:xfrm>
            <a:off x="669614" y="9879262"/>
            <a:ext cx="2600325" cy="4067175"/>
          </a:xfrm>
          <a:prstGeom prst="rect">
            <a:avLst/>
          </a:prstGeom>
        </p:spPr>
      </p:pic>
      <p:sp>
        <p:nvSpPr>
          <p:cNvPr id="76" name="Oval 75">
            <a:extLst>
              <a:ext uri="{FF2B5EF4-FFF2-40B4-BE49-F238E27FC236}">
                <a16:creationId xmlns:a16="http://schemas.microsoft.com/office/drawing/2014/main" id="{685F3C80-336F-5EEB-CA52-5F6A9AD4FE29}"/>
              </a:ext>
            </a:extLst>
          </p:cNvPr>
          <p:cNvSpPr>
            <a:spLocks noChangeAspect="1"/>
          </p:cNvSpPr>
          <p:nvPr/>
        </p:nvSpPr>
        <p:spPr>
          <a:xfrm>
            <a:off x="14759763" y="9363676"/>
            <a:ext cx="1836000" cy="1836000"/>
          </a:xfrm>
          <a:prstGeom prst="ellipse">
            <a:avLst/>
          </a:prstGeom>
          <a:blipFill dpi="0" rotWithShape="1">
            <a:blip r:embed="rId13"/>
            <a:srcRect/>
            <a:stretch>
              <a:fillRect l="-10000" r="21000"/>
            </a:stretch>
          </a:blipFill>
          <a:ln>
            <a:solidFill>
              <a:srgbClr val="ED6F2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Oval 3">
            <a:extLst>
              <a:ext uri="{FF2B5EF4-FFF2-40B4-BE49-F238E27FC236}">
                <a16:creationId xmlns:a16="http://schemas.microsoft.com/office/drawing/2014/main" id="{45EF908E-EFFC-4607-9A1B-9C2BEA17C6BA}"/>
              </a:ext>
            </a:extLst>
          </p:cNvPr>
          <p:cNvSpPr>
            <a:spLocks noChangeAspect="1"/>
          </p:cNvSpPr>
          <p:nvPr/>
        </p:nvSpPr>
        <p:spPr>
          <a:xfrm>
            <a:off x="12692493" y="9255365"/>
            <a:ext cx="1972694" cy="1972694"/>
          </a:xfrm>
          <a:prstGeom prst="ellipse">
            <a:avLst/>
          </a:prstGeom>
          <a:blipFill dpi="0" rotWithShape="1">
            <a:blip r:embed="rId14"/>
            <a:srcRect/>
            <a:stretch>
              <a:fillRect l="14000" r="1000"/>
            </a:stretch>
          </a:blipFill>
          <a:ln>
            <a:solidFill>
              <a:srgbClr val="ED6F2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635509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40485CB-7889-C3BB-EA38-735775FA080B}"/>
              </a:ext>
            </a:extLst>
          </p:cNvPr>
          <p:cNvSpPr/>
          <p:nvPr/>
        </p:nvSpPr>
        <p:spPr>
          <a:xfrm>
            <a:off x="0" y="1206500"/>
            <a:ext cx="21491574" cy="660400"/>
          </a:xfrm>
          <a:prstGeom prst="rect">
            <a:avLst/>
          </a:prstGeom>
          <a:solidFill>
            <a:srgbClr val="ED6F27"/>
          </a:solidFill>
          <a:ln>
            <a:solidFill>
              <a:srgbClr val="ED6F2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a:extLst>
              <a:ext uri="{FF2B5EF4-FFF2-40B4-BE49-F238E27FC236}">
                <a16:creationId xmlns:a16="http://schemas.microsoft.com/office/drawing/2014/main" id="{4B851A25-AE42-80E7-3BF8-58B428C28619}"/>
              </a:ext>
            </a:extLst>
          </p:cNvPr>
          <p:cNvPicPr>
            <a:picLocks noChangeAspect="1"/>
          </p:cNvPicPr>
          <p:nvPr/>
        </p:nvPicPr>
        <p:blipFill>
          <a:blip r:embed="rId2"/>
          <a:stretch>
            <a:fillRect/>
          </a:stretch>
        </p:blipFill>
        <p:spPr>
          <a:xfrm>
            <a:off x="38100" y="-7001"/>
            <a:ext cx="21386800" cy="786933"/>
          </a:xfrm>
          <a:prstGeom prst="rect">
            <a:avLst/>
          </a:prstGeom>
        </p:spPr>
      </p:pic>
      <p:pic>
        <p:nvPicPr>
          <p:cNvPr id="12" name="Picture 11">
            <a:extLst>
              <a:ext uri="{FF2B5EF4-FFF2-40B4-BE49-F238E27FC236}">
                <a16:creationId xmlns:a16="http://schemas.microsoft.com/office/drawing/2014/main" id="{E37C8DE3-88B9-211E-A2AB-5AEA78B6B2D2}"/>
              </a:ext>
            </a:extLst>
          </p:cNvPr>
          <p:cNvPicPr>
            <a:picLocks noChangeAspect="1"/>
          </p:cNvPicPr>
          <p:nvPr/>
        </p:nvPicPr>
        <p:blipFill>
          <a:blip r:embed="rId3"/>
          <a:stretch>
            <a:fillRect/>
          </a:stretch>
        </p:blipFill>
        <p:spPr>
          <a:xfrm>
            <a:off x="0" y="14496590"/>
            <a:ext cx="21491574" cy="622760"/>
          </a:xfrm>
          <a:prstGeom prst="rect">
            <a:avLst/>
          </a:prstGeom>
        </p:spPr>
      </p:pic>
      <p:sp>
        <p:nvSpPr>
          <p:cNvPr id="14" name="TextBox 13">
            <a:extLst>
              <a:ext uri="{FF2B5EF4-FFF2-40B4-BE49-F238E27FC236}">
                <a16:creationId xmlns:a16="http://schemas.microsoft.com/office/drawing/2014/main" id="{7716D3BB-6384-8822-E17F-3D232A4B0A43}"/>
              </a:ext>
            </a:extLst>
          </p:cNvPr>
          <p:cNvSpPr txBox="1"/>
          <p:nvPr/>
        </p:nvSpPr>
        <p:spPr>
          <a:xfrm>
            <a:off x="323056" y="1289817"/>
            <a:ext cx="7982743" cy="523220"/>
          </a:xfrm>
          <a:prstGeom prst="rect">
            <a:avLst/>
          </a:prstGeom>
          <a:noFill/>
        </p:spPr>
        <p:txBody>
          <a:bodyPr wrap="square">
            <a:spAutoFit/>
          </a:bodyPr>
          <a:lstStyle/>
          <a:p>
            <a:r>
              <a:rPr lang="en-GB" sz="2800" b="1" i="0" u="none" strike="noStrike" baseline="0" dirty="0">
                <a:solidFill>
                  <a:srgbClr val="FFFFFF"/>
                </a:solidFill>
                <a:latin typeface="MitutoyoFrutiger-Light" panose="02000506040000020004" pitchFamily="2" charset="0"/>
              </a:rPr>
              <a:t>Quick Check - Bench Centers  </a:t>
            </a:r>
            <a:r>
              <a:rPr lang="en-GB" sz="2800" i="0" u="none" strike="noStrike" baseline="0" dirty="0">
                <a:solidFill>
                  <a:srgbClr val="FFFFFF"/>
                </a:solidFill>
                <a:latin typeface="MitutoyoFrutiger-Light" panose="02000506040000020004" pitchFamily="2" charset="0"/>
              </a:rPr>
              <a:t>Single-Rail Models</a:t>
            </a:r>
            <a:endParaRPr lang="en-GB" sz="2800" dirty="0"/>
          </a:p>
        </p:txBody>
      </p:sp>
      <p:sp>
        <p:nvSpPr>
          <p:cNvPr id="26" name="TextBox 25">
            <a:extLst>
              <a:ext uri="{FF2B5EF4-FFF2-40B4-BE49-F238E27FC236}">
                <a16:creationId xmlns:a16="http://schemas.microsoft.com/office/drawing/2014/main" id="{37FA1453-BDB8-8B7C-4BB3-454EBD0EEADB}"/>
              </a:ext>
            </a:extLst>
          </p:cNvPr>
          <p:cNvSpPr txBox="1"/>
          <p:nvPr/>
        </p:nvSpPr>
        <p:spPr>
          <a:xfrm>
            <a:off x="11247040" y="1319570"/>
            <a:ext cx="8031557" cy="523220"/>
          </a:xfrm>
          <a:prstGeom prst="rect">
            <a:avLst/>
          </a:prstGeom>
          <a:noFill/>
        </p:spPr>
        <p:txBody>
          <a:bodyPr wrap="square">
            <a:spAutoFit/>
          </a:bodyPr>
          <a:lstStyle/>
          <a:p>
            <a:r>
              <a:rPr lang="en-GB" sz="2800" b="1" i="0" u="none" strike="noStrike" baseline="0" dirty="0">
                <a:solidFill>
                  <a:srgbClr val="FFFFFF"/>
                </a:solidFill>
                <a:latin typeface="MitutoyoFrutiger-Light" panose="02000506040000020004" pitchFamily="2" charset="0"/>
              </a:rPr>
              <a:t>Quick Check - Bench Centers       </a:t>
            </a:r>
            <a:r>
              <a:rPr lang="en-GB" sz="2800" i="0" u="none" strike="noStrike" baseline="0" dirty="0">
                <a:solidFill>
                  <a:srgbClr val="FFFFFF"/>
                </a:solidFill>
                <a:latin typeface="MitutoyoFrutiger-Light" panose="02000506040000020004" pitchFamily="2" charset="0"/>
              </a:rPr>
              <a:t>Single-Rail Models</a:t>
            </a:r>
            <a:endParaRPr lang="en-GB" sz="2800" dirty="0"/>
          </a:p>
        </p:txBody>
      </p:sp>
      <p:pic>
        <p:nvPicPr>
          <p:cNvPr id="30" name="Picture 29">
            <a:extLst>
              <a:ext uri="{FF2B5EF4-FFF2-40B4-BE49-F238E27FC236}">
                <a16:creationId xmlns:a16="http://schemas.microsoft.com/office/drawing/2014/main" id="{29F1D5A7-9D8C-A50E-D33B-AAC866394280}"/>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9941" b="89961" l="9649" r="89985">
                        <a14:foregroundMark x1="11404" y1="53445" x2="4898" y2="48819"/>
                        <a14:foregroundMark x1="4898" y1="48819" x2="5263" y2="26280"/>
                        <a14:foregroundMark x1="5263" y1="26280" x2="9357" y2="17323"/>
                        <a14:foregroundMark x1="9357" y1="17323" x2="29094" y2="26181"/>
                        <a14:foregroundMark x1="29094" y1="26181" x2="39839" y2="6398"/>
                        <a14:foregroundMark x1="39839" y1="6398" x2="46053" y2="2953"/>
                        <a14:foregroundMark x1="46053" y1="2953" x2="54532" y2="25984"/>
                        <a14:foregroundMark x1="54532" y1="25984" x2="51608" y2="34941"/>
                        <a14:foregroundMark x1="51608" y1="34941" x2="97003" y2="61713"/>
                        <a14:foregroundMark x1="97003" y1="61713" x2="80848" y2="98917"/>
                        <a14:foregroundMark x1="80848" y1="98917" x2="64401" y2="93012"/>
                        <a14:foregroundMark x1="64401" y1="93012" x2="10819" y2="54823"/>
                        <a14:foregroundMark x1="10819" y1="54823" x2="9649" y2="52953"/>
                      </a14:backgroundRemoval>
                    </a14:imgEffect>
                  </a14:imgLayer>
                </a14:imgProps>
              </a:ext>
            </a:extLst>
          </a:blip>
          <a:stretch>
            <a:fillRect/>
          </a:stretch>
        </p:blipFill>
        <p:spPr>
          <a:xfrm>
            <a:off x="372273" y="3111207"/>
            <a:ext cx="7208540" cy="5353711"/>
          </a:xfrm>
          <a:prstGeom prst="rect">
            <a:avLst/>
          </a:prstGeom>
        </p:spPr>
      </p:pic>
      <p:sp>
        <p:nvSpPr>
          <p:cNvPr id="2" name="AutoShape 2" descr="7011s-10_i.eps">
            <a:extLst>
              <a:ext uri="{FF2B5EF4-FFF2-40B4-BE49-F238E27FC236}">
                <a16:creationId xmlns:a16="http://schemas.microsoft.com/office/drawing/2014/main" id="{91F85ADD-4DDC-47A9-C2E1-4CDA4303424F}"/>
              </a:ext>
            </a:extLst>
          </p:cNvPr>
          <p:cNvSpPr>
            <a:spLocks noChangeAspect="1" noChangeArrowheads="1"/>
          </p:cNvSpPr>
          <p:nvPr/>
        </p:nvSpPr>
        <p:spPr bwMode="auto">
          <a:xfrm>
            <a:off x="10593388" y="7407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TextBox 5">
            <a:extLst>
              <a:ext uri="{FF2B5EF4-FFF2-40B4-BE49-F238E27FC236}">
                <a16:creationId xmlns:a16="http://schemas.microsoft.com/office/drawing/2014/main" id="{FF1751DE-490C-AB7C-0C99-7AD54FBE3C74}"/>
              </a:ext>
            </a:extLst>
          </p:cNvPr>
          <p:cNvSpPr txBox="1"/>
          <p:nvPr/>
        </p:nvSpPr>
        <p:spPr>
          <a:xfrm>
            <a:off x="572973" y="9331287"/>
            <a:ext cx="5549454" cy="369332"/>
          </a:xfrm>
          <a:prstGeom prst="rect">
            <a:avLst/>
          </a:prstGeom>
          <a:noFill/>
        </p:spPr>
        <p:txBody>
          <a:bodyPr wrap="square">
            <a:spAutoFit/>
          </a:bodyPr>
          <a:lstStyle/>
          <a:p>
            <a:r>
              <a:rPr lang="en-GB" b="1" dirty="0">
                <a:latin typeface="MitutoyoFrutiger-Light" panose="02000506040000020004" pitchFamily="2" charset="0"/>
              </a:rPr>
              <a:t> Quick Check  Bench Centers: Single-Rail Types</a:t>
            </a:r>
            <a:endParaRPr lang="en-GB" b="1" dirty="0">
              <a:solidFill>
                <a:srgbClr val="FF0000"/>
              </a:solidFill>
              <a:latin typeface="MitutoyoFrutiger-Light" panose="02000506040000020004" pitchFamily="2" charset="0"/>
            </a:endParaRPr>
          </a:p>
        </p:txBody>
      </p:sp>
      <p:sp>
        <p:nvSpPr>
          <p:cNvPr id="22" name="Oval 21">
            <a:extLst>
              <a:ext uri="{FF2B5EF4-FFF2-40B4-BE49-F238E27FC236}">
                <a16:creationId xmlns:a16="http://schemas.microsoft.com/office/drawing/2014/main" id="{2E124D96-FE2E-E21A-E69B-633128ED83DA}"/>
              </a:ext>
            </a:extLst>
          </p:cNvPr>
          <p:cNvSpPr/>
          <p:nvPr/>
        </p:nvSpPr>
        <p:spPr>
          <a:xfrm>
            <a:off x="7087132" y="3726733"/>
            <a:ext cx="3132000" cy="3132000"/>
          </a:xfrm>
          <a:prstGeom prst="ellipse">
            <a:avLst/>
          </a:prstGeom>
          <a:blipFill>
            <a:blip r:embed="rId6"/>
            <a:stretch>
              <a:fillRect/>
            </a:stretch>
          </a:blipFill>
          <a:ln>
            <a:solidFill>
              <a:srgbClr val="ED6F2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F11049F1-8C2B-F80D-1A85-541FE70DAA40}"/>
              </a:ext>
            </a:extLst>
          </p:cNvPr>
          <p:cNvSpPr txBox="1"/>
          <p:nvPr/>
        </p:nvSpPr>
        <p:spPr>
          <a:xfrm>
            <a:off x="445216" y="1912168"/>
            <a:ext cx="5549454" cy="369332"/>
          </a:xfrm>
          <a:prstGeom prst="rect">
            <a:avLst/>
          </a:prstGeom>
          <a:noFill/>
        </p:spPr>
        <p:txBody>
          <a:bodyPr wrap="square">
            <a:spAutoFit/>
          </a:bodyPr>
          <a:lstStyle/>
          <a:p>
            <a:r>
              <a:rPr lang="en-GB" b="1" dirty="0">
                <a:latin typeface="MitutoyoFrutiger-Light" panose="02000506040000020004" pitchFamily="2" charset="0"/>
              </a:rPr>
              <a:t> Quick Check  Mono-Rail</a:t>
            </a:r>
            <a:endParaRPr lang="en-GB" b="1" dirty="0">
              <a:solidFill>
                <a:srgbClr val="FF0000"/>
              </a:solidFill>
              <a:latin typeface="MitutoyoFrutiger-Light" panose="02000506040000020004" pitchFamily="2" charset="0"/>
            </a:endParaRPr>
          </a:p>
        </p:txBody>
      </p:sp>
      <p:sp>
        <p:nvSpPr>
          <p:cNvPr id="28" name="TextBox 27">
            <a:extLst>
              <a:ext uri="{FF2B5EF4-FFF2-40B4-BE49-F238E27FC236}">
                <a16:creationId xmlns:a16="http://schemas.microsoft.com/office/drawing/2014/main" id="{5A891749-BEA5-1290-AB8A-B6B75F55AB81}"/>
              </a:ext>
            </a:extLst>
          </p:cNvPr>
          <p:cNvSpPr txBox="1"/>
          <p:nvPr/>
        </p:nvSpPr>
        <p:spPr>
          <a:xfrm>
            <a:off x="572973" y="9918575"/>
            <a:ext cx="9508814" cy="1323439"/>
          </a:xfrm>
          <a:prstGeom prst="rect">
            <a:avLst/>
          </a:prstGeom>
          <a:noFill/>
        </p:spPr>
        <p:txBody>
          <a:bodyPr wrap="square">
            <a:spAutoFit/>
          </a:bodyPr>
          <a:lstStyle/>
          <a:p>
            <a:pPr marL="285750" indent="-285750">
              <a:buFont typeface="Arial" panose="020B0604020202020204" pitchFamily="34" charset="0"/>
              <a:buChar char="•"/>
            </a:pPr>
            <a:r>
              <a:rPr lang="en-US" sz="1600" dirty="0">
                <a:latin typeface="Mitutoyo Frutiger Roman" panose="020B0500000000000000" pitchFamily="34" charset="0"/>
                <a:ea typeface="Open Sans SemiBold" panose="020B0606030504020204" pitchFamily="34" charset="0"/>
                <a:cs typeface="Open Sans SemiBold" panose="020B0606030504020204" pitchFamily="34" charset="0"/>
              </a:rPr>
              <a:t>Eccentricity check</a:t>
            </a:r>
          </a:p>
          <a:p>
            <a:pPr marL="285750" indent="-285750">
              <a:buFont typeface="Arial" panose="020B0604020202020204" pitchFamily="34" charset="0"/>
              <a:buChar char="•"/>
            </a:pPr>
            <a:r>
              <a:rPr lang="en-US" sz="1600" dirty="0">
                <a:latin typeface="Mitutoyo Frutiger Roman" panose="020B0500000000000000" pitchFamily="34" charset="0"/>
                <a:ea typeface="Open Sans SemiBold" panose="020B0606030504020204" pitchFamily="34" charset="0"/>
                <a:cs typeface="Open Sans SemiBold" panose="020B0606030504020204" pitchFamily="34" charset="0"/>
              </a:rPr>
              <a:t>One touch lever in/out support of shaft</a:t>
            </a:r>
          </a:p>
          <a:p>
            <a:pPr marL="285750" indent="-285750" algn="l">
              <a:buFont typeface="Arial" panose="020B0604020202020204" pitchFamily="34" charset="0"/>
              <a:buChar char="•"/>
            </a:pPr>
            <a:r>
              <a:rPr lang="en-US" sz="1600" dirty="0"/>
              <a:t>Single-rail Types can be converted to Twin-Rail Types by adding the extension sets.    </a:t>
            </a:r>
          </a:p>
          <a:p>
            <a:pPr marL="285750" indent="-285750" algn="l">
              <a:buFont typeface="Arial" panose="020B0604020202020204" pitchFamily="34" charset="0"/>
              <a:buChar char="•"/>
            </a:pPr>
            <a:r>
              <a:rPr lang="en-US" sz="1600" dirty="0"/>
              <a:t>Sliders with additional indicator holders can be added for the positioning of multiple indicators.</a:t>
            </a:r>
          </a:p>
          <a:p>
            <a:pPr marL="285750" indent="-285750" algn="l">
              <a:buFont typeface="Arial" panose="020B0604020202020204" pitchFamily="34" charset="0"/>
              <a:buChar char="•"/>
            </a:pPr>
            <a:r>
              <a:rPr lang="en-US" sz="1600" dirty="0"/>
              <a:t>Extend the height to 150mm by using the optional height extension set K551439.  </a:t>
            </a:r>
            <a:endParaRPr lang="en-US" sz="1600" dirty="0">
              <a:latin typeface="Mitutoyo Frutiger Roman" panose="020B0500000000000000" pitchFamily="34" charset="0"/>
              <a:ea typeface="Open Sans SemiBold" panose="020B0606030504020204" pitchFamily="34" charset="0"/>
              <a:cs typeface="Open Sans SemiBold" panose="020B0606030504020204" pitchFamily="34" charset="0"/>
            </a:endParaRPr>
          </a:p>
        </p:txBody>
      </p:sp>
      <p:pic>
        <p:nvPicPr>
          <p:cNvPr id="21" name="Picture 20">
            <a:extLst>
              <a:ext uri="{FF2B5EF4-FFF2-40B4-BE49-F238E27FC236}">
                <a16:creationId xmlns:a16="http://schemas.microsoft.com/office/drawing/2014/main" id="{C6F5B801-8E6F-4157-435F-668B685E7F54}"/>
              </a:ext>
            </a:extLst>
          </p:cNvPr>
          <p:cNvPicPr>
            <a:picLocks noChangeAspect="1"/>
          </p:cNvPicPr>
          <p:nvPr/>
        </p:nvPicPr>
        <p:blipFill>
          <a:blip r:embed="rId7"/>
          <a:stretch>
            <a:fillRect/>
          </a:stretch>
        </p:blipFill>
        <p:spPr>
          <a:xfrm>
            <a:off x="10655577" y="8194449"/>
            <a:ext cx="5441182" cy="3640550"/>
          </a:xfrm>
          <a:prstGeom prst="rect">
            <a:avLst/>
          </a:prstGeom>
        </p:spPr>
      </p:pic>
      <p:sp>
        <p:nvSpPr>
          <p:cNvPr id="27" name="Rectangle 26">
            <a:extLst>
              <a:ext uri="{FF2B5EF4-FFF2-40B4-BE49-F238E27FC236}">
                <a16:creationId xmlns:a16="http://schemas.microsoft.com/office/drawing/2014/main" id="{D04EFEA1-C048-26EA-BF56-01223A79CCA6}"/>
              </a:ext>
            </a:extLst>
          </p:cNvPr>
          <p:cNvSpPr/>
          <p:nvPr/>
        </p:nvSpPr>
        <p:spPr>
          <a:xfrm rot="18324067">
            <a:off x="9996498" y="9816935"/>
            <a:ext cx="1578745" cy="205582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Table 32">
            <a:extLst>
              <a:ext uri="{FF2B5EF4-FFF2-40B4-BE49-F238E27FC236}">
                <a16:creationId xmlns:a16="http://schemas.microsoft.com/office/drawing/2014/main" id="{7E5F613C-46A7-EB55-06E1-DCA10181BCD9}"/>
              </a:ext>
            </a:extLst>
          </p:cNvPr>
          <p:cNvGraphicFramePr>
            <a:graphicFrameLocks noGrp="1"/>
          </p:cNvGraphicFramePr>
          <p:nvPr>
            <p:extLst>
              <p:ext uri="{D42A27DB-BD31-4B8C-83A1-F6EECF244321}">
                <p14:modId xmlns:p14="http://schemas.microsoft.com/office/powerpoint/2010/main" val="382374234"/>
              </p:ext>
            </p:extLst>
          </p:nvPr>
        </p:nvGraphicFramePr>
        <p:xfrm>
          <a:off x="653958" y="11594493"/>
          <a:ext cx="9610905" cy="1097280"/>
        </p:xfrm>
        <a:graphic>
          <a:graphicData uri="http://schemas.openxmlformats.org/drawingml/2006/table">
            <a:tbl>
              <a:tblPr/>
              <a:tblGrid>
                <a:gridCol w="702458">
                  <a:extLst>
                    <a:ext uri="{9D8B030D-6E8A-4147-A177-3AD203B41FA5}">
                      <a16:colId xmlns:a16="http://schemas.microsoft.com/office/drawing/2014/main" val="1183291149"/>
                    </a:ext>
                  </a:extLst>
                </a:gridCol>
                <a:gridCol w="1420881">
                  <a:extLst>
                    <a:ext uri="{9D8B030D-6E8A-4147-A177-3AD203B41FA5}">
                      <a16:colId xmlns:a16="http://schemas.microsoft.com/office/drawing/2014/main" val="99562652"/>
                    </a:ext>
                  </a:extLst>
                </a:gridCol>
                <a:gridCol w="1117547">
                  <a:extLst>
                    <a:ext uri="{9D8B030D-6E8A-4147-A177-3AD203B41FA5}">
                      <a16:colId xmlns:a16="http://schemas.microsoft.com/office/drawing/2014/main" val="3467204526"/>
                    </a:ext>
                  </a:extLst>
                </a:gridCol>
                <a:gridCol w="1245267">
                  <a:extLst>
                    <a:ext uri="{9D8B030D-6E8A-4147-A177-3AD203B41FA5}">
                      <a16:colId xmlns:a16="http://schemas.microsoft.com/office/drawing/2014/main" val="436156209"/>
                    </a:ext>
                  </a:extLst>
                </a:gridCol>
                <a:gridCol w="1277197">
                  <a:extLst>
                    <a:ext uri="{9D8B030D-6E8A-4147-A177-3AD203B41FA5}">
                      <a16:colId xmlns:a16="http://schemas.microsoft.com/office/drawing/2014/main" val="973566665"/>
                    </a:ext>
                  </a:extLst>
                </a:gridCol>
                <a:gridCol w="1245267">
                  <a:extLst>
                    <a:ext uri="{9D8B030D-6E8A-4147-A177-3AD203B41FA5}">
                      <a16:colId xmlns:a16="http://schemas.microsoft.com/office/drawing/2014/main" val="1376888269"/>
                    </a:ext>
                  </a:extLst>
                </a:gridCol>
                <a:gridCol w="1213337">
                  <a:extLst>
                    <a:ext uri="{9D8B030D-6E8A-4147-A177-3AD203B41FA5}">
                      <a16:colId xmlns:a16="http://schemas.microsoft.com/office/drawing/2014/main" val="3825966945"/>
                    </a:ext>
                  </a:extLst>
                </a:gridCol>
                <a:gridCol w="606668">
                  <a:extLst>
                    <a:ext uri="{9D8B030D-6E8A-4147-A177-3AD203B41FA5}">
                      <a16:colId xmlns:a16="http://schemas.microsoft.com/office/drawing/2014/main" val="565335844"/>
                    </a:ext>
                  </a:extLst>
                </a:gridCol>
                <a:gridCol w="782283">
                  <a:extLst>
                    <a:ext uri="{9D8B030D-6E8A-4147-A177-3AD203B41FA5}">
                      <a16:colId xmlns:a16="http://schemas.microsoft.com/office/drawing/2014/main" val="3101908730"/>
                    </a:ext>
                  </a:extLst>
                </a:gridCol>
              </a:tblGrid>
              <a:tr h="365760">
                <a:tc>
                  <a:txBody>
                    <a:bodyPr/>
                    <a:lstStyle/>
                    <a:p>
                      <a:pPr algn="l" fontAlgn="ctr"/>
                      <a:r>
                        <a:rPr lang="en-GB" sz="1400" b="1" i="0" u="none" strike="noStrike">
                          <a:solidFill>
                            <a:srgbClr val="FFFFFF"/>
                          </a:solidFill>
                          <a:effectLst/>
                          <a:latin typeface="Mitutoyo Frutiger Light" panose="02000506040000020004" pitchFamily="2" charset="0"/>
                        </a:rPr>
                        <a:t>Material</a:t>
                      </a:r>
                    </a:p>
                  </a:txBody>
                  <a:tcPr marL="7620" marR="7620" marT="7620" marB="0" anchor="ctr">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ED6F27"/>
                    </a:solidFill>
                  </a:tcPr>
                </a:tc>
                <a:tc>
                  <a:txBody>
                    <a:bodyPr/>
                    <a:lstStyle/>
                    <a:p>
                      <a:pPr algn="ctr" fontAlgn="ctr"/>
                      <a:r>
                        <a:rPr lang="en-GB" sz="1400" b="1" i="0" u="none" strike="noStrike" dirty="0">
                          <a:solidFill>
                            <a:srgbClr val="FFFFFF"/>
                          </a:solidFill>
                          <a:effectLst/>
                          <a:latin typeface="Mitutoyo Frutiger Light" panose="02000506040000020004" pitchFamily="2" charset="0"/>
                        </a:rPr>
                        <a:t>Distance between centers</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ED6F27"/>
                    </a:solidFill>
                  </a:tcPr>
                </a:tc>
                <a:tc>
                  <a:txBody>
                    <a:bodyPr/>
                    <a:lstStyle/>
                    <a:p>
                      <a:pPr algn="ctr" fontAlgn="ctr"/>
                      <a:r>
                        <a:rPr lang="en-GB" sz="1400" b="1" i="0" u="none" strike="noStrike" dirty="0">
                          <a:solidFill>
                            <a:srgbClr val="FFFFFF"/>
                          </a:solidFill>
                          <a:effectLst/>
                          <a:latin typeface="Mitutoyo Frutiger Light" panose="02000506040000020004" pitchFamily="2" charset="0"/>
                        </a:rPr>
                        <a:t>Center height</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ED6F27"/>
                    </a:solidFill>
                  </a:tcPr>
                </a:tc>
                <a:tc>
                  <a:txBody>
                    <a:bodyPr/>
                    <a:lstStyle/>
                    <a:p>
                      <a:pPr algn="ctr" fontAlgn="ctr"/>
                      <a:r>
                        <a:rPr lang="en-GB" sz="1400" b="1" i="0" u="none" strike="noStrike">
                          <a:solidFill>
                            <a:srgbClr val="FFFFFF"/>
                          </a:solidFill>
                          <a:effectLst/>
                          <a:latin typeface="Mitutoyo Frutiger Light" panose="02000506040000020004" pitchFamily="2" charset="0"/>
                        </a:rPr>
                        <a:t>Centre point angle</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ED6F27"/>
                    </a:solidFill>
                  </a:tcPr>
                </a:tc>
                <a:tc>
                  <a:txBody>
                    <a:bodyPr/>
                    <a:lstStyle/>
                    <a:p>
                      <a:pPr algn="ctr" fontAlgn="ctr"/>
                      <a:r>
                        <a:rPr lang="en-GB" sz="1400" b="1" i="0" u="none" strike="noStrike">
                          <a:solidFill>
                            <a:srgbClr val="FFFFFF"/>
                          </a:solidFill>
                          <a:effectLst/>
                          <a:latin typeface="Mitutoyo Frutiger Light" panose="02000506040000020004" pitchFamily="2" charset="0"/>
                        </a:rPr>
                        <a:t>Indicator stand column height</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ED6F27"/>
                    </a:solidFill>
                  </a:tcPr>
                </a:tc>
                <a:tc>
                  <a:txBody>
                    <a:bodyPr/>
                    <a:lstStyle/>
                    <a:p>
                      <a:pPr algn="ctr" fontAlgn="ctr"/>
                      <a:r>
                        <a:rPr lang="en-GB" sz="1400" b="1" i="0" u="none" strike="noStrike">
                          <a:solidFill>
                            <a:srgbClr val="FFFFFF"/>
                          </a:solidFill>
                          <a:effectLst/>
                          <a:latin typeface="Mitutoyo Frutiger Light" panose="02000506040000020004" pitchFamily="2" charset="0"/>
                        </a:rPr>
                        <a:t>Measuring arm length</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ED6F27"/>
                    </a:solidFill>
                  </a:tcPr>
                </a:tc>
                <a:tc>
                  <a:txBody>
                    <a:bodyPr/>
                    <a:lstStyle/>
                    <a:p>
                      <a:pPr algn="ctr" fontAlgn="ctr"/>
                      <a:r>
                        <a:rPr lang="en-GB" sz="1400" b="1" i="0" u="none" strike="noStrike">
                          <a:solidFill>
                            <a:srgbClr val="FFFFFF"/>
                          </a:solidFill>
                          <a:effectLst/>
                          <a:latin typeface="Mitutoyo Frutiger Light" panose="02000506040000020004" pitchFamily="2" charset="0"/>
                        </a:rPr>
                        <a:t>Base plate</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ED6F27"/>
                    </a:solidFill>
                  </a:tcPr>
                </a:tc>
                <a:tc>
                  <a:txBody>
                    <a:bodyPr/>
                    <a:lstStyle/>
                    <a:p>
                      <a:pPr algn="ctr" fontAlgn="ctr"/>
                      <a:r>
                        <a:rPr lang="en-GB" sz="1400" b="1" i="0" u="none" strike="noStrike" dirty="0">
                          <a:solidFill>
                            <a:srgbClr val="FFFFFF"/>
                          </a:solidFill>
                          <a:effectLst/>
                          <a:latin typeface="Mitutoyo Frutiger Light" panose="02000506040000020004" pitchFamily="2" charset="0"/>
                        </a:rPr>
                        <a:t>Load</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ED6F27"/>
                    </a:solidFill>
                  </a:tcPr>
                </a:tc>
                <a:tc>
                  <a:txBody>
                    <a:bodyPr/>
                    <a:lstStyle/>
                    <a:p>
                      <a:pPr algn="ctr" fontAlgn="ctr"/>
                      <a:r>
                        <a:rPr lang="en-GB" sz="1400" b="1" i="0" u="none" strike="noStrike">
                          <a:solidFill>
                            <a:srgbClr val="FFFFFF"/>
                          </a:solidFill>
                          <a:effectLst/>
                          <a:latin typeface="Mitutoyo Frutiger Light" panose="02000506040000020004" pitchFamily="2" charset="0"/>
                        </a:rPr>
                        <a:t>weight</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ED6F27"/>
                    </a:solidFill>
                  </a:tcPr>
                </a:tc>
                <a:extLst>
                  <a:ext uri="{0D108BD9-81ED-4DB2-BD59-A6C34878D82A}">
                    <a16:rowId xmlns:a16="http://schemas.microsoft.com/office/drawing/2014/main" val="2351884967"/>
                  </a:ext>
                </a:extLst>
              </a:tr>
              <a:tr h="182880">
                <a:tc>
                  <a:txBody>
                    <a:bodyPr/>
                    <a:lstStyle/>
                    <a:p>
                      <a:pPr algn="l" fontAlgn="b"/>
                      <a:r>
                        <a:rPr lang="en-GB" sz="1400" b="1" i="0" u="none" strike="noStrike" dirty="0">
                          <a:solidFill>
                            <a:srgbClr val="000000"/>
                          </a:solidFill>
                          <a:effectLst/>
                          <a:latin typeface="Mitutoyo Frutiger Light" panose="02000506040000020004" pitchFamily="2" charset="0"/>
                        </a:rPr>
                        <a:t>K551399</a:t>
                      </a:r>
                    </a:p>
                  </a:txBody>
                  <a:tcPr marL="7620" marR="7620" marT="7620"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GB" sz="1400" b="0" i="0" u="none" strike="noStrike">
                          <a:solidFill>
                            <a:srgbClr val="000000"/>
                          </a:solidFill>
                          <a:effectLst/>
                          <a:latin typeface="Mitutoyo Frutiger Light" panose="02000506040000020004" pitchFamily="2" charset="0"/>
                        </a:rPr>
                        <a:t>360 mm</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GB" sz="1400" b="0" i="0" u="none" strike="noStrike" dirty="0">
                          <a:solidFill>
                            <a:srgbClr val="000000"/>
                          </a:solidFill>
                          <a:effectLst/>
                          <a:latin typeface="Mitutoyo Frutiger Light" panose="02000506040000020004" pitchFamily="2" charset="0"/>
                        </a:rPr>
                        <a:t>80 mm</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GB" sz="1400" b="0" i="0" u="none" strike="noStrike">
                          <a:solidFill>
                            <a:srgbClr val="000000"/>
                          </a:solidFill>
                          <a:effectLst/>
                          <a:latin typeface="Mitutoyo Frutiger Light" panose="02000506040000020004" pitchFamily="2" charset="0"/>
                        </a:rPr>
                        <a:t>60° </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GB" sz="1400" b="0" i="0" u="none" strike="noStrike">
                          <a:solidFill>
                            <a:srgbClr val="000000"/>
                          </a:solidFill>
                          <a:effectLst/>
                          <a:latin typeface="Mitutoyo Frutiger Light" panose="02000506040000020004" pitchFamily="2" charset="0"/>
                        </a:rPr>
                        <a:t>177 mm</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GB" sz="1400" b="0" i="0" u="none" strike="noStrike">
                          <a:solidFill>
                            <a:srgbClr val="000000"/>
                          </a:solidFill>
                          <a:effectLst/>
                          <a:latin typeface="Mitutoyo Frutiger Light" panose="02000506040000020004" pitchFamily="2" charset="0"/>
                        </a:rPr>
                        <a:t>150 mm</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GB" sz="1400" b="0" i="0" u="none" strike="noStrike">
                          <a:solidFill>
                            <a:srgbClr val="000000"/>
                          </a:solidFill>
                          <a:effectLst/>
                          <a:latin typeface="Mitutoyo Frutiger Light" panose="02000506040000020004" pitchFamily="2" charset="0"/>
                        </a:rPr>
                        <a:t>500 x 200 mm</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GB" sz="1400" b="0" i="0" u="none" strike="noStrike">
                          <a:solidFill>
                            <a:srgbClr val="000000"/>
                          </a:solidFill>
                          <a:effectLst/>
                          <a:latin typeface="Mitutoyo Frutiger Light" panose="02000506040000020004" pitchFamily="2" charset="0"/>
                        </a:rPr>
                        <a:t>10 kg</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GB" sz="1400" b="0" i="0" u="none" strike="noStrike">
                          <a:solidFill>
                            <a:srgbClr val="000000"/>
                          </a:solidFill>
                          <a:effectLst/>
                          <a:latin typeface="Mitutoyo Frutiger Light" panose="02000506040000020004" pitchFamily="2" charset="0"/>
                        </a:rPr>
                        <a:t>9,6 kg</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3120684154"/>
                  </a:ext>
                </a:extLst>
              </a:tr>
              <a:tr h="182880">
                <a:tc>
                  <a:txBody>
                    <a:bodyPr/>
                    <a:lstStyle/>
                    <a:p>
                      <a:pPr algn="l" fontAlgn="b"/>
                      <a:r>
                        <a:rPr lang="en-GB" sz="1400" b="1" i="0" u="none" strike="noStrike" dirty="0">
                          <a:solidFill>
                            <a:srgbClr val="000000"/>
                          </a:solidFill>
                          <a:effectLst/>
                          <a:latin typeface="Mitutoyo Frutiger Light" panose="02000506040000020004" pitchFamily="2" charset="0"/>
                        </a:rPr>
                        <a:t>K551425</a:t>
                      </a:r>
                    </a:p>
                  </a:txBody>
                  <a:tcPr marL="7620" marR="7620" marT="7620"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GB" sz="1400" b="0" i="0" u="none" strike="noStrike">
                          <a:solidFill>
                            <a:srgbClr val="000000"/>
                          </a:solidFill>
                          <a:effectLst/>
                          <a:latin typeface="Mitutoyo Frutiger Light" panose="02000506040000020004" pitchFamily="2" charset="0"/>
                        </a:rPr>
                        <a:t>600 mm</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GB" sz="1400" b="0" i="0" u="none" strike="noStrike" dirty="0">
                          <a:solidFill>
                            <a:srgbClr val="000000"/>
                          </a:solidFill>
                          <a:effectLst/>
                          <a:latin typeface="Mitutoyo Frutiger Light" panose="02000506040000020004" pitchFamily="2" charset="0"/>
                        </a:rPr>
                        <a:t>80 mm</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GB" sz="1400" b="0" i="0" u="none" strike="noStrike">
                          <a:solidFill>
                            <a:srgbClr val="000000"/>
                          </a:solidFill>
                          <a:effectLst/>
                          <a:latin typeface="Mitutoyo Frutiger Light" panose="02000506040000020004" pitchFamily="2" charset="0"/>
                        </a:rPr>
                        <a:t>60° </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GB" sz="1400" b="0" i="0" u="none" strike="noStrike">
                          <a:solidFill>
                            <a:srgbClr val="000000"/>
                          </a:solidFill>
                          <a:effectLst/>
                          <a:latin typeface="Mitutoyo Frutiger Light" panose="02000506040000020004" pitchFamily="2" charset="0"/>
                        </a:rPr>
                        <a:t>177 mm</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GB" sz="1400" b="0" i="0" u="none" strike="noStrike">
                          <a:solidFill>
                            <a:srgbClr val="000000"/>
                          </a:solidFill>
                          <a:effectLst/>
                          <a:latin typeface="Mitutoyo Frutiger Light" panose="02000506040000020004" pitchFamily="2" charset="0"/>
                        </a:rPr>
                        <a:t>150 mm</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GB" sz="1400" b="0" i="0" u="none" strike="noStrike">
                          <a:solidFill>
                            <a:srgbClr val="000000"/>
                          </a:solidFill>
                          <a:effectLst/>
                          <a:latin typeface="Mitutoyo Frutiger Light" panose="02000506040000020004" pitchFamily="2" charset="0"/>
                        </a:rPr>
                        <a:t>740 x 200 mm</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GB" sz="1400" b="0" i="0" u="none" strike="noStrike">
                          <a:solidFill>
                            <a:srgbClr val="000000"/>
                          </a:solidFill>
                          <a:effectLst/>
                          <a:latin typeface="Mitutoyo Frutiger Light" panose="02000506040000020004" pitchFamily="2" charset="0"/>
                        </a:rPr>
                        <a:t>10 kg</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GB" sz="1400" b="0" i="0" u="none" strike="noStrike">
                          <a:solidFill>
                            <a:srgbClr val="000000"/>
                          </a:solidFill>
                          <a:effectLst/>
                          <a:latin typeface="Mitutoyo Frutiger Light" panose="02000506040000020004" pitchFamily="2" charset="0"/>
                        </a:rPr>
                        <a:t>12 kg</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524579942"/>
                  </a:ext>
                </a:extLst>
              </a:tr>
              <a:tr h="182880">
                <a:tc>
                  <a:txBody>
                    <a:bodyPr/>
                    <a:lstStyle/>
                    <a:p>
                      <a:pPr algn="l" fontAlgn="b"/>
                      <a:r>
                        <a:rPr lang="en-GB" sz="1400" b="1" i="0" u="none" strike="noStrike" dirty="0">
                          <a:solidFill>
                            <a:srgbClr val="000000"/>
                          </a:solidFill>
                          <a:effectLst/>
                          <a:latin typeface="Mitutoyo Frutiger Light" panose="02000506040000020004" pitchFamily="2" charset="0"/>
                        </a:rPr>
                        <a:t>K551426</a:t>
                      </a:r>
                    </a:p>
                  </a:txBody>
                  <a:tcPr marL="7620" marR="7620" marT="7620"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GB" sz="1400" b="0" i="0" u="none" strike="noStrike">
                          <a:solidFill>
                            <a:srgbClr val="000000"/>
                          </a:solidFill>
                          <a:effectLst/>
                          <a:latin typeface="Mitutoyo Frutiger Light" panose="02000506040000020004" pitchFamily="2" charset="0"/>
                        </a:rPr>
                        <a:t>1.000 mm</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GB" sz="1400" b="0" i="0" u="none" strike="noStrike" dirty="0">
                          <a:solidFill>
                            <a:srgbClr val="000000"/>
                          </a:solidFill>
                          <a:effectLst/>
                          <a:latin typeface="Mitutoyo Frutiger Light" panose="02000506040000020004" pitchFamily="2" charset="0"/>
                        </a:rPr>
                        <a:t>80 mm</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GB" sz="1400" b="0" i="0" u="none" strike="noStrike">
                          <a:solidFill>
                            <a:srgbClr val="000000"/>
                          </a:solidFill>
                          <a:effectLst/>
                          <a:latin typeface="Mitutoyo Frutiger Light" panose="02000506040000020004" pitchFamily="2" charset="0"/>
                        </a:rPr>
                        <a:t>60° </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GB" sz="1400" b="0" i="0" u="none" strike="noStrike">
                          <a:solidFill>
                            <a:srgbClr val="000000"/>
                          </a:solidFill>
                          <a:effectLst/>
                          <a:latin typeface="Mitutoyo Frutiger Light" panose="02000506040000020004" pitchFamily="2" charset="0"/>
                        </a:rPr>
                        <a:t>177 mm</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GB" sz="1400" b="0" i="0" u="none" strike="noStrike">
                          <a:solidFill>
                            <a:srgbClr val="000000"/>
                          </a:solidFill>
                          <a:effectLst/>
                          <a:latin typeface="Mitutoyo Frutiger Light" panose="02000506040000020004" pitchFamily="2" charset="0"/>
                        </a:rPr>
                        <a:t>150 mm</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GB" sz="1400" b="0" i="0" u="none" strike="noStrike">
                          <a:solidFill>
                            <a:srgbClr val="000000"/>
                          </a:solidFill>
                          <a:effectLst/>
                          <a:latin typeface="Mitutoyo Frutiger Light" panose="02000506040000020004" pitchFamily="2" charset="0"/>
                        </a:rPr>
                        <a:t>1.150 x 200 mm</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GB" sz="1400" b="0" i="0" u="none" strike="noStrike">
                          <a:solidFill>
                            <a:srgbClr val="000000"/>
                          </a:solidFill>
                          <a:effectLst/>
                          <a:latin typeface="Mitutoyo Frutiger Light" panose="02000506040000020004" pitchFamily="2" charset="0"/>
                        </a:rPr>
                        <a:t>10 kg</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GB" sz="1400" b="0" i="0" u="none" strike="noStrike" dirty="0">
                          <a:solidFill>
                            <a:srgbClr val="000000"/>
                          </a:solidFill>
                          <a:effectLst/>
                          <a:latin typeface="Mitutoyo Frutiger Light" panose="02000506040000020004" pitchFamily="2" charset="0"/>
                        </a:rPr>
                        <a:t>16,5 kg</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257892828"/>
                  </a:ext>
                </a:extLst>
              </a:tr>
            </a:tbl>
          </a:graphicData>
        </a:graphic>
      </p:graphicFrame>
      <p:graphicFrame>
        <p:nvGraphicFramePr>
          <p:cNvPr id="34" name="Table 33">
            <a:extLst>
              <a:ext uri="{FF2B5EF4-FFF2-40B4-BE49-F238E27FC236}">
                <a16:creationId xmlns:a16="http://schemas.microsoft.com/office/drawing/2014/main" id="{0EACC377-6E3A-EB84-5DFE-785C6E491DCD}"/>
              </a:ext>
            </a:extLst>
          </p:cNvPr>
          <p:cNvGraphicFramePr>
            <a:graphicFrameLocks noGrp="1"/>
          </p:cNvGraphicFramePr>
          <p:nvPr>
            <p:extLst>
              <p:ext uri="{D42A27DB-BD31-4B8C-83A1-F6EECF244321}">
                <p14:modId xmlns:p14="http://schemas.microsoft.com/office/powerpoint/2010/main" val="1843992432"/>
              </p:ext>
            </p:extLst>
          </p:nvPr>
        </p:nvGraphicFramePr>
        <p:xfrm>
          <a:off x="11306877" y="12083742"/>
          <a:ext cx="9610906" cy="1531620"/>
        </p:xfrm>
        <a:graphic>
          <a:graphicData uri="http://schemas.openxmlformats.org/drawingml/2006/table">
            <a:tbl>
              <a:tblPr/>
              <a:tblGrid>
                <a:gridCol w="1064499">
                  <a:extLst>
                    <a:ext uri="{9D8B030D-6E8A-4147-A177-3AD203B41FA5}">
                      <a16:colId xmlns:a16="http://schemas.microsoft.com/office/drawing/2014/main" val="990597577"/>
                    </a:ext>
                  </a:extLst>
                </a:gridCol>
                <a:gridCol w="1155741">
                  <a:extLst>
                    <a:ext uri="{9D8B030D-6E8A-4147-A177-3AD203B41FA5}">
                      <a16:colId xmlns:a16="http://schemas.microsoft.com/office/drawing/2014/main" val="1584944530"/>
                    </a:ext>
                  </a:extLst>
                </a:gridCol>
                <a:gridCol w="729942">
                  <a:extLst>
                    <a:ext uri="{9D8B030D-6E8A-4147-A177-3AD203B41FA5}">
                      <a16:colId xmlns:a16="http://schemas.microsoft.com/office/drawing/2014/main" val="614599033"/>
                    </a:ext>
                  </a:extLst>
                </a:gridCol>
                <a:gridCol w="729942">
                  <a:extLst>
                    <a:ext uri="{9D8B030D-6E8A-4147-A177-3AD203B41FA5}">
                      <a16:colId xmlns:a16="http://schemas.microsoft.com/office/drawing/2014/main" val="4124212911"/>
                    </a:ext>
                  </a:extLst>
                </a:gridCol>
                <a:gridCol w="729942">
                  <a:extLst>
                    <a:ext uri="{9D8B030D-6E8A-4147-A177-3AD203B41FA5}">
                      <a16:colId xmlns:a16="http://schemas.microsoft.com/office/drawing/2014/main" val="1751642710"/>
                    </a:ext>
                  </a:extLst>
                </a:gridCol>
                <a:gridCol w="1246985">
                  <a:extLst>
                    <a:ext uri="{9D8B030D-6E8A-4147-A177-3AD203B41FA5}">
                      <a16:colId xmlns:a16="http://schemas.microsoft.com/office/drawing/2014/main" val="3272163205"/>
                    </a:ext>
                  </a:extLst>
                </a:gridCol>
                <a:gridCol w="1246985">
                  <a:extLst>
                    <a:ext uri="{9D8B030D-6E8A-4147-A177-3AD203B41FA5}">
                      <a16:colId xmlns:a16="http://schemas.microsoft.com/office/drawing/2014/main" val="4215616016"/>
                    </a:ext>
                  </a:extLst>
                </a:gridCol>
                <a:gridCol w="1353435">
                  <a:extLst>
                    <a:ext uri="{9D8B030D-6E8A-4147-A177-3AD203B41FA5}">
                      <a16:colId xmlns:a16="http://schemas.microsoft.com/office/drawing/2014/main" val="3666703321"/>
                    </a:ext>
                  </a:extLst>
                </a:gridCol>
                <a:gridCol w="1353435">
                  <a:extLst>
                    <a:ext uri="{9D8B030D-6E8A-4147-A177-3AD203B41FA5}">
                      <a16:colId xmlns:a16="http://schemas.microsoft.com/office/drawing/2014/main" val="2970760830"/>
                    </a:ext>
                  </a:extLst>
                </a:gridCol>
              </a:tblGrid>
              <a:tr h="208754">
                <a:tc rowSpan="2">
                  <a:txBody>
                    <a:bodyPr/>
                    <a:lstStyle/>
                    <a:p>
                      <a:pPr algn="l" fontAlgn="ctr"/>
                      <a:r>
                        <a:rPr lang="en-GB" sz="1400" b="1" i="0" u="none" strike="noStrike">
                          <a:solidFill>
                            <a:srgbClr val="FFFFFF"/>
                          </a:solidFill>
                          <a:effectLst/>
                          <a:latin typeface="Mitutoyo Frutiger Light" panose="02000506040000020004" pitchFamily="2" charset="0"/>
                        </a:rPr>
                        <a:t>Part No.</a:t>
                      </a:r>
                    </a:p>
                  </a:txBody>
                  <a:tcPr marL="7620" marR="7620" marT="7620" marB="0" anchor="ctr">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ED6F27"/>
                    </a:solidFill>
                  </a:tcPr>
                </a:tc>
                <a:tc rowSpan="2">
                  <a:txBody>
                    <a:bodyPr/>
                    <a:lstStyle/>
                    <a:p>
                      <a:pPr algn="ctr" fontAlgn="ctr"/>
                      <a:r>
                        <a:rPr lang="en-GB" sz="1400" b="1" i="0" u="none" strike="noStrike" dirty="0">
                          <a:solidFill>
                            <a:srgbClr val="FFFFFF"/>
                          </a:solidFill>
                          <a:effectLst/>
                          <a:latin typeface="Mitutoyo Frutiger Light" panose="02000506040000020004" pitchFamily="2" charset="0"/>
                        </a:rPr>
                        <a:t>Range between centers</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ED6F27"/>
                    </a:solidFill>
                  </a:tcPr>
                </a:tc>
                <a:tc rowSpan="2">
                  <a:txBody>
                    <a:bodyPr/>
                    <a:lstStyle/>
                    <a:p>
                      <a:pPr algn="ctr" fontAlgn="ctr"/>
                      <a:r>
                        <a:rPr lang="en-GB" sz="1400" b="1" i="0" u="none" strike="noStrike">
                          <a:solidFill>
                            <a:srgbClr val="FFFFFF"/>
                          </a:solidFill>
                          <a:effectLst/>
                          <a:latin typeface="Mitutoyo Frutiger Light" panose="02000506040000020004" pitchFamily="2" charset="0"/>
                        </a:rPr>
                        <a:t>Length of Base</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ED6F27"/>
                    </a:solidFill>
                  </a:tcPr>
                </a:tc>
                <a:tc rowSpan="2">
                  <a:txBody>
                    <a:bodyPr/>
                    <a:lstStyle/>
                    <a:p>
                      <a:pPr algn="ctr" fontAlgn="ctr"/>
                      <a:r>
                        <a:rPr lang="en-GB" sz="1400" b="1" i="0" u="none" strike="noStrike">
                          <a:solidFill>
                            <a:srgbClr val="FFFFFF"/>
                          </a:solidFill>
                          <a:effectLst/>
                          <a:latin typeface="Mitutoyo Frutiger Light" panose="02000506040000020004" pitchFamily="2" charset="0"/>
                        </a:rPr>
                        <a:t>Width of Base</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ED6F27"/>
                    </a:solidFill>
                  </a:tcPr>
                </a:tc>
                <a:tc rowSpan="2">
                  <a:txBody>
                    <a:bodyPr/>
                    <a:lstStyle/>
                    <a:p>
                      <a:pPr algn="ctr" fontAlgn="ctr"/>
                      <a:r>
                        <a:rPr lang="en-GB" sz="1400" b="1" i="0" u="none" strike="noStrike">
                          <a:solidFill>
                            <a:srgbClr val="FFFFFF"/>
                          </a:solidFill>
                          <a:effectLst/>
                          <a:latin typeface="Mitutoyo Frutiger Light" panose="02000506040000020004" pitchFamily="2" charset="0"/>
                        </a:rPr>
                        <a:t>Height of Rod</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ED6F27"/>
                    </a:solidFill>
                  </a:tcPr>
                </a:tc>
                <a:tc gridSpan="2">
                  <a:txBody>
                    <a:bodyPr/>
                    <a:lstStyle/>
                    <a:p>
                      <a:pPr algn="ctr" fontAlgn="b"/>
                      <a:r>
                        <a:rPr lang="en-GB" sz="1400" b="1" i="0" u="none" strike="noStrike">
                          <a:solidFill>
                            <a:srgbClr val="FFFFFF"/>
                          </a:solidFill>
                          <a:effectLst/>
                          <a:latin typeface="Mitutoyo Frutiger Light" panose="02000506040000020004" pitchFamily="2" charset="0"/>
                        </a:rPr>
                        <a:t>Standard  Height</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D6F27"/>
                    </a:solidFill>
                  </a:tcPr>
                </a:tc>
                <a:tc hMerge="1">
                  <a:txBody>
                    <a:bodyPr/>
                    <a:lstStyle/>
                    <a:p>
                      <a:endParaRPr lang="en-GB"/>
                    </a:p>
                  </a:txBody>
                  <a:tcPr/>
                </a:tc>
                <a:tc gridSpan="2">
                  <a:txBody>
                    <a:bodyPr/>
                    <a:lstStyle/>
                    <a:p>
                      <a:pPr algn="ctr" fontAlgn="b"/>
                      <a:r>
                        <a:rPr lang="en-GB" sz="1400" b="1" i="0" u="none" strike="noStrike" dirty="0">
                          <a:solidFill>
                            <a:srgbClr val="FFFFFF"/>
                          </a:solidFill>
                          <a:effectLst/>
                          <a:latin typeface="Mitutoyo Frutiger Light" panose="02000506040000020004" pitchFamily="2" charset="0"/>
                        </a:rPr>
                        <a:t>With Height Extension*</a:t>
                      </a:r>
                    </a:p>
                  </a:txBody>
                  <a:tcPr marL="7620" marR="7620" marT="7620"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D6F27"/>
                    </a:solidFill>
                  </a:tcPr>
                </a:tc>
                <a:tc hMerge="1">
                  <a:txBody>
                    <a:bodyPr/>
                    <a:lstStyle/>
                    <a:p>
                      <a:endParaRPr lang="en-GB"/>
                    </a:p>
                  </a:txBody>
                  <a:tcPr/>
                </a:tc>
                <a:extLst>
                  <a:ext uri="{0D108BD9-81ED-4DB2-BD59-A6C34878D82A}">
                    <a16:rowId xmlns:a16="http://schemas.microsoft.com/office/drawing/2014/main" val="3144255089"/>
                  </a:ext>
                </a:extLst>
              </a:tr>
              <a:tr h="182880">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fontAlgn="ctr"/>
                      <a:r>
                        <a:rPr lang="en-GB" sz="1400" b="1" i="0" u="none" strike="noStrike">
                          <a:solidFill>
                            <a:srgbClr val="FFFFFF"/>
                          </a:solidFill>
                          <a:effectLst/>
                          <a:latin typeface="Mitutoyo Frutiger Light" panose="02000506040000020004" pitchFamily="2" charset="0"/>
                        </a:rPr>
                        <a:t>Center Height</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D6F27"/>
                    </a:solidFill>
                  </a:tcPr>
                </a:tc>
                <a:tc>
                  <a:txBody>
                    <a:bodyPr/>
                    <a:lstStyle/>
                    <a:p>
                      <a:pPr algn="ctr" fontAlgn="ctr"/>
                      <a:r>
                        <a:rPr lang="en-GB" sz="1400" b="1" i="0" u="none" strike="noStrike">
                          <a:solidFill>
                            <a:srgbClr val="FFFFFF"/>
                          </a:solidFill>
                          <a:effectLst/>
                          <a:latin typeface="Mitutoyo Frutiger Light" panose="02000506040000020004" pitchFamily="2" charset="0"/>
                        </a:rPr>
                        <a:t>Tailstock Height</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D6F27"/>
                    </a:solidFill>
                  </a:tcPr>
                </a:tc>
                <a:tc>
                  <a:txBody>
                    <a:bodyPr/>
                    <a:lstStyle/>
                    <a:p>
                      <a:pPr algn="ctr" fontAlgn="ctr"/>
                      <a:r>
                        <a:rPr lang="en-GB" sz="1400" b="1" i="0" u="none" strike="noStrike">
                          <a:solidFill>
                            <a:srgbClr val="FFFFFF"/>
                          </a:solidFill>
                          <a:effectLst/>
                          <a:latin typeface="Mitutoyo Frutiger Light" panose="02000506040000020004" pitchFamily="2" charset="0"/>
                        </a:rPr>
                        <a:t>Center Height</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D6F27"/>
                    </a:solidFill>
                  </a:tcPr>
                </a:tc>
                <a:tc>
                  <a:txBody>
                    <a:bodyPr/>
                    <a:lstStyle/>
                    <a:p>
                      <a:pPr algn="ctr" fontAlgn="ctr"/>
                      <a:r>
                        <a:rPr lang="en-GB" sz="1400" b="1" i="0" u="none" strike="noStrike">
                          <a:solidFill>
                            <a:srgbClr val="FFFFFF"/>
                          </a:solidFill>
                          <a:effectLst/>
                          <a:latin typeface="Mitutoyo Frutiger Light" panose="02000506040000020004" pitchFamily="2" charset="0"/>
                        </a:rPr>
                        <a:t>Tailstock Height</a:t>
                      </a:r>
                    </a:p>
                  </a:txBody>
                  <a:tcPr marL="7620" marR="7620" marT="7620"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D6F27"/>
                    </a:solidFill>
                  </a:tcPr>
                </a:tc>
                <a:extLst>
                  <a:ext uri="{0D108BD9-81ED-4DB2-BD59-A6C34878D82A}">
                    <a16:rowId xmlns:a16="http://schemas.microsoft.com/office/drawing/2014/main" val="3332082849"/>
                  </a:ext>
                </a:extLst>
              </a:tr>
              <a:tr h="182880">
                <a:tc>
                  <a:txBody>
                    <a:bodyPr/>
                    <a:lstStyle/>
                    <a:p>
                      <a:pPr algn="l" fontAlgn="b"/>
                      <a:r>
                        <a:rPr lang="en-GB" sz="1400" b="1" i="0" u="none" strike="noStrike" dirty="0">
                          <a:solidFill>
                            <a:srgbClr val="FFFFFF"/>
                          </a:solidFill>
                          <a:effectLst/>
                          <a:latin typeface="Mitutoyo Frutiger Light" panose="02000506040000020004" pitchFamily="2" charset="0"/>
                        </a:rPr>
                        <a:t>Single-Rail</a:t>
                      </a:r>
                    </a:p>
                  </a:txBody>
                  <a:tcPr marL="7620" marR="7620" marT="7620"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95959"/>
                    </a:solidFill>
                  </a:tcPr>
                </a:tc>
                <a:tc>
                  <a:txBody>
                    <a:bodyPr/>
                    <a:lstStyle/>
                    <a:p>
                      <a:pPr algn="ctr" fontAlgn="ctr"/>
                      <a:r>
                        <a:rPr lang="en-GB" sz="1400" b="1" i="0" u="none" strike="noStrike">
                          <a:solidFill>
                            <a:srgbClr val="FFFFFF"/>
                          </a:solidFill>
                          <a:effectLst/>
                          <a:latin typeface="Mitutoyo Frutiger Light" panose="02000506040000020004" pitchFamily="2" charset="0"/>
                        </a:rPr>
                        <a:t>A</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95959"/>
                    </a:solidFill>
                  </a:tcPr>
                </a:tc>
                <a:tc>
                  <a:txBody>
                    <a:bodyPr/>
                    <a:lstStyle/>
                    <a:p>
                      <a:pPr algn="ctr" fontAlgn="ctr"/>
                      <a:r>
                        <a:rPr lang="en-GB" sz="1400" b="1" i="0" u="none" strike="noStrike">
                          <a:solidFill>
                            <a:srgbClr val="FFFFFF"/>
                          </a:solidFill>
                          <a:effectLst/>
                          <a:latin typeface="Mitutoyo Frutiger Light" panose="02000506040000020004" pitchFamily="2" charset="0"/>
                        </a:rPr>
                        <a:t>B</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95959"/>
                    </a:solidFill>
                  </a:tcPr>
                </a:tc>
                <a:tc>
                  <a:txBody>
                    <a:bodyPr/>
                    <a:lstStyle/>
                    <a:p>
                      <a:pPr algn="ctr" fontAlgn="ctr"/>
                      <a:r>
                        <a:rPr lang="en-GB" sz="1400" b="1" i="0" u="none" strike="noStrike">
                          <a:solidFill>
                            <a:srgbClr val="FFFFFF"/>
                          </a:solidFill>
                          <a:effectLst/>
                          <a:latin typeface="Mitutoyo Frutiger Light" panose="02000506040000020004" pitchFamily="2" charset="0"/>
                        </a:rPr>
                        <a:t>C</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95959"/>
                    </a:solidFill>
                  </a:tcPr>
                </a:tc>
                <a:tc>
                  <a:txBody>
                    <a:bodyPr/>
                    <a:lstStyle/>
                    <a:p>
                      <a:pPr algn="ctr" fontAlgn="ctr"/>
                      <a:r>
                        <a:rPr lang="en-GB" sz="1400" b="1" i="0" u="none" strike="noStrike">
                          <a:solidFill>
                            <a:srgbClr val="FFFFFF"/>
                          </a:solidFill>
                          <a:effectLst/>
                          <a:latin typeface="Mitutoyo Frutiger Light" panose="02000506040000020004" pitchFamily="2" charset="0"/>
                        </a:rPr>
                        <a:t>F</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95959"/>
                    </a:solidFill>
                  </a:tcPr>
                </a:tc>
                <a:tc>
                  <a:txBody>
                    <a:bodyPr/>
                    <a:lstStyle/>
                    <a:p>
                      <a:pPr algn="ctr" fontAlgn="ctr"/>
                      <a:r>
                        <a:rPr lang="en-GB" sz="1400" b="1" i="0" u="none" strike="noStrike">
                          <a:solidFill>
                            <a:srgbClr val="FFFFFF"/>
                          </a:solidFill>
                          <a:effectLst/>
                          <a:latin typeface="Mitutoyo Frutiger Light" panose="02000506040000020004" pitchFamily="2" charset="0"/>
                        </a:rPr>
                        <a:t>D</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95959"/>
                    </a:solidFill>
                  </a:tcPr>
                </a:tc>
                <a:tc>
                  <a:txBody>
                    <a:bodyPr/>
                    <a:lstStyle/>
                    <a:p>
                      <a:pPr algn="ctr" fontAlgn="ctr"/>
                      <a:r>
                        <a:rPr lang="en-GB" sz="1400" b="1" i="0" u="none" strike="noStrike">
                          <a:solidFill>
                            <a:srgbClr val="FFFFFF"/>
                          </a:solidFill>
                          <a:effectLst/>
                          <a:latin typeface="Mitutoyo Frutiger Light" panose="02000506040000020004" pitchFamily="2" charset="0"/>
                        </a:rPr>
                        <a:t>E</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95959"/>
                    </a:solidFill>
                  </a:tcPr>
                </a:tc>
                <a:tc>
                  <a:txBody>
                    <a:bodyPr/>
                    <a:lstStyle/>
                    <a:p>
                      <a:pPr algn="ctr" fontAlgn="ctr"/>
                      <a:r>
                        <a:rPr lang="en-GB" sz="1400" b="1" i="0" u="none" strike="noStrike">
                          <a:solidFill>
                            <a:srgbClr val="FFFFFF"/>
                          </a:solidFill>
                          <a:effectLst/>
                          <a:latin typeface="Mitutoyo Frutiger Light" panose="02000506040000020004" pitchFamily="2" charset="0"/>
                        </a:rPr>
                        <a:t>G</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95959"/>
                    </a:solidFill>
                  </a:tcPr>
                </a:tc>
                <a:tc>
                  <a:txBody>
                    <a:bodyPr/>
                    <a:lstStyle/>
                    <a:p>
                      <a:pPr algn="ctr" fontAlgn="ctr"/>
                      <a:r>
                        <a:rPr lang="en-GB" sz="1400" b="1" i="0" u="none" strike="noStrike">
                          <a:solidFill>
                            <a:srgbClr val="FFFFFF"/>
                          </a:solidFill>
                          <a:effectLst/>
                          <a:latin typeface="Mitutoyo Frutiger Light" panose="02000506040000020004" pitchFamily="2" charset="0"/>
                        </a:rPr>
                        <a:t>H</a:t>
                      </a:r>
                    </a:p>
                  </a:txBody>
                  <a:tcPr marL="7620" marR="7620" marT="7620"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95959"/>
                    </a:solidFill>
                  </a:tcPr>
                </a:tc>
                <a:extLst>
                  <a:ext uri="{0D108BD9-81ED-4DB2-BD59-A6C34878D82A}">
                    <a16:rowId xmlns:a16="http://schemas.microsoft.com/office/drawing/2014/main" val="2151214538"/>
                  </a:ext>
                </a:extLst>
              </a:tr>
              <a:tr h="182880">
                <a:tc>
                  <a:txBody>
                    <a:bodyPr/>
                    <a:lstStyle/>
                    <a:p>
                      <a:pPr algn="l" fontAlgn="b"/>
                      <a:r>
                        <a:rPr lang="en-GB" sz="1400" b="1" i="0" u="none" strike="noStrike">
                          <a:solidFill>
                            <a:srgbClr val="000000"/>
                          </a:solidFill>
                          <a:effectLst/>
                          <a:latin typeface="Mitutoyo Frutiger Light" panose="02000506040000020004" pitchFamily="2" charset="0"/>
                        </a:rPr>
                        <a:t>K551399</a:t>
                      </a:r>
                    </a:p>
                  </a:txBody>
                  <a:tcPr marL="7620" marR="7620" marT="7620"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GB" sz="1400" b="0" i="0" u="none" strike="noStrike">
                          <a:solidFill>
                            <a:srgbClr val="000000"/>
                          </a:solidFill>
                          <a:effectLst/>
                          <a:latin typeface="Mitutoyo Frutiger Light" panose="02000506040000020004" pitchFamily="2" charset="0"/>
                        </a:rPr>
                        <a:t>360</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GB" sz="1400" b="0" i="0" u="none" strike="noStrike">
                          <a:solidFill>
                            <a:srgbClr val="000000"/>
                          </a:solidFill>
                          <a:effectLst/>
                          <a:latin typeface="Mitutoyo Frutiger Light" panose="02000506040000020004" pitchFamily="2" charset="0"/>
                        </a:rPr>
                        <a:t>500</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GB" sz="1400" b="0" i="0" u="none" strike="noStrike">
                          <a:solidFill>
                            <a:srgbClr val="000000"/>
                          </a:solidFill>
                          <a:effectLst/>
                          <a:latin typeface="Mitutoyo Frutiger Light" panose="02000506040000020004" pitchFamily="2" charset="0"/>
                        </a:rPr>
                        <a:t>200</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GB" sz="1400" b="0" i="0" u="none" strike="noStrike">
                          <a:solidFill>
                            <a:srgbClr val="000000"/>
                          </a:solidFill>
                          <a:effectLst/>
                          <a:latin typeface="Mitutoyo Frutiger Light" panose="02000506040000020004" pitchFamily="2" charset="0"/>
                        </a:rPr>
                        <a:t>219,5</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GB" sz="1400" b="0" i="0" u="none" strike="noStrike">
                          <a:solidFill>
                            <a:srgbClr val="000000"/>
                          </a:solidFill>
                          <a:effectLst/>
                          <a:latin typeface="Mitutoyo Frutiger Light" panose="02000506040000020004" pitchFamily="2" charset="0"/>
                        </a:rPr>
                        <a:t>80</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GB" sz="1400" b="0" i="0" u="none" strike="noStrike">
                          <a:solidFill>
                            <a:srgbClr val="000000"/>
                          </a:solidFill>
                          <a:effectLst/>
                          <a:latin typeface="Mitutoyo Frutiger Light" panose="02000506040000020004" pitchFamily="2" charset="0"/>
                        </a:rPr>
                        <a:t>148</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GB" sz="1400" b="0" i="0" u="none" strike="noStrike">
                          <a:solidFill>
                            <a:srgbClr val="000000"/>
                          </a:solidFill>
                          <a:effectLst/>
                          <a:latin typeface="Mitutoyo Frutiger Light" panose="02000506040000020004" pitchFamily="2" charset="0"/>
                        </a:rPr>
                        <a:t>150</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GB" sz="1400" b="0" i="0" u="none" strike="noStrike">
                          <a:solidFill>
                            <a:srgbClr val="000000"/>
                          </a:solidFill>
                          <a:effectLst/>
                          <a:latin typeface="Mitutoyo Frutiger Light" panose="02000506040000020004" pitchFamily="2" charset="0"/>
                        </a:rPr>
                        <a:t>218</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2505290525"/>
                  </a:ext>
                </a:extLst>
              </a:tr>
              <a:tr h="182880">
                <a:tc>
                  <a:txBody>
                    <a:bodyPr/>
                    <a:lstStyle/>
                    <a:p>
                      <a:pPr algn="l" fontAlgn="b"/>
                      <a:r>
                        <a:rPr lang="en-GB" sz="1400" b="1" i="0" u="none" strike="noStrike">
                          <a:solidFill>
                            <a:srgbClr val="000000"/>
                          </a:solidFill>
                          <a:effectLst/>
                          <a:latin typeface="Mitutoyo Frutiger Light" panose="02000506040000020004" pitchFamily="2" charset="0"/>
                        </a:rPr>
                        <a:t>K551425</a:t>
                      </a:r>
                    </a:p>
                  </a:txBody>
                  <a:tcPr marL="7620" marR="7620" marT="7620"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GB" sz="1400" b="0" i="0" u="none" strike="noStrike">
                          <a:solidFill>
                            <a:srgbClr val="000000"/>
                          </a:solidFill>
                          <a:effectLst/>
                          <a:latin typeface="Mitutoyo Frutiger Light" panose="02000506040000020004" pitchFamily="2" charset="0"/>
                        </a:rPr>
                        <a:t>600</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GB" sz="1400" b="0" i="0" u="none" strike="noStrike">
                          <a:solidFill>
                            <a:srgbClr val="000000"/>
                          </a:solidFill>
                          <a:effectLst/>
                          <a:latin typeface="Mitutoyo Frutiger Light" panose="02000506040000020004" pitchFamily="2" charset="0"/>
                        </a:rPr>
                        <a:t>740</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GB" sz="1400" b="0" i="0" u="none" strike="noStrike">
                          <a:solidFill>
                            <a:srgbClr val="000000"/>
                          </a:solidFill>
                          <a:effectLst/>
                          <a:latin typeface="Mitutoyo Frutiger Light" panose="02000506040000020004" pitchFamily="2" charset="0"/>
                        </a:rPr>
                        <a:t>200</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GB" sz="1400" b="0" i="0" u="none" strike="noStrike">
                          <a:solidFill>
                            <a:srgbClr val="000000"/>
                          </a:solidFill>
                          <a:effectLst/>
                          <a:latin typeface="Mitutoyo Frutiger Light" panose="02000506040000020004" pitchFamily="2" charset="0"/>
                        </a:rPr>
                        <a:t>219,5</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GB" sz="1400" b="0" i="0" u="none" strike="noStrike">
                          <a:solidFill>
                            <a:srgbClr val="000000"/>
                          </a:solidFill>
                          <a:effectLst/>
                          <a:latin typeface="Mitutoyo Frutiger Light" panose="02000506040000020004" pitchFamily="2" charset="0"/>
                        </a:rPr>
                        <a:t>80</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GB" sz="1400" b="0" i="0" u="none" strike="noStrike">
                          <a:solidFill>
                            <a:srgbClr val="000000"/>
                          </a:solidFill>
                          <a:effectLst/>
                          <a:latin typeface="Mitutoyo Frutiger Light" panose="02000506040000020004" pitchFamily="2" charset="0"/>
                        </a:rPr>
                        <a:t>148</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GB" sz="1400" b="0" i="0" u="none" strike="noStrike">
                          <a:solidFill>
                            <a:srgbClr val="000000"/>
                          </a:solidFill>
                          <a:effectLst/>
                          <a:latin typeface="Mitutoyo Frutiger Light" panose="02000506040000020004" pitchFamily="2" charset="0"/>
                        </a:rPr>
                        <a:t>150</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GB" sz="1400" b="0" i="0" u="none" strike="noStrike">
                          <a:solidFill>
                            <a:srgbClr val="000000"/>
                          </a:solidFill>
                          <a:effectLst/>
                          <a:latin typeface="Mitutoyo Frutiger Light" panose="02000506040000020004" pitchFamily="2" charset="0"/>
                        </a:rPr>
                        <a:t>218</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876758536"/>
                  </a:ext>
                </a:extLst>
              </a:tr>
              <a:tr h="182880">
                <a:tc>
                  <a:txBody>
                    <a:bodyPr/>
                    <a:lstStyle/>
                    <a:p>
                      <a:pPr algn="l" fontAlgn="b"/>
                      <a:r>
                        <a:rPr lang="en-GB" sz="1400" b="1" i="0" u="none" strike="noStrike">
                          <a:solidFill>
                            <a:srgbClr val="000000"/>
                          </a:solidFill>
                          <a:effectLst/>
                          <a:latin typeface="Mitutoyo Frutiger Light" panose="02000506040000020004" pitchFamily="2" charset="0"/>
                        </a:rPr>
                        <a:t>K551426</a:t>
                      </a:r>
                    </a:p>
                  </a:txBody>
                  <a:tcPr marL="7620" marR="7620" marT="7620"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GB" sz="1400" b="0" i="0" u="none" strike="noStrike">
                          <a:solidFill>
                            <a:srgbClr val="000000"/>
                          </a:solidFill>
                          <a:effectLst/>
                          <a:latin typeface="Mitutoyo Frutiger Light" panose="02000506040000020004" pitchFamily="2" charset="0"/>
                        </a:rPr>
                        <a:t>1000</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GB" sz="1400" b="0" i="0" u="none" strike="noStrike">
                          <a:solidFill>
                            <a:srgbClr val="000000"/>
                          </a:solidFill>
                          <a:effectLst/>
                          <a:latin typeface="Mitutoyo Frutiger Light" panose="02000506040000020004" pitchFamily="2" charset="0"/>
                        </a:rPr>
                        <a:t>1150</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GB" sz="1400" b="0" i="0" u="none" strike="noStrike">
                          <a:solidFill>
                            <a:srgbClr val="000000"/>
                          </a:solidFill>
                          <a:effectLst/>
                          <a:latin typeface="Mitutoyo Frutiger Light" panose="02000506040000020004" pitchFamily="2" charset="0"/>
                        </a:rPr>
                        <a:t>200</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GB" sz="1400" b="0" i="0" u="none" strike="noStrike">
                          <a:solidFill>
                            <a:srgbClr val="000000"/>
                          </a:solidFill>
                          <a:effectLst/>
                          <a:latin typeface="Mitutoyo Frutiger Light" panose="02000506040000020004" pitchFamily="2" charset="0"/>
                        </a:rPr>
                        <a:t>219,5</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GB" sz="1400" b="0" i="0" u="none" strike="noStrike">
                          <a:solidFill>
                            <a:srgbClr val="000000"/>
                          </a:solidFill>
                          <a:effectLst/>
                          <a:latin typeface="Mitutoyo Frutiger Light" panose="02000506040000020004" pitchFamily="2" charset="0"/>
                        </a:rPr>
                        <a:t>80</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GB" sz="1400" b="0" i="0" u="none" strike="noStrike">
                          <a:solidFill>
                            <a:srgbClr val="000000"/>
                          </a:solidFill>
                          <a:effectLst/>
                          <a:latin typeface="Mitutoyo Frutiger Light" panose="02000506040000020004" pitchFamily="2" charset="0"/>
                        </a:rPr>
                        <a:t>148</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GB" sz="1400" b="0" i="0" u="none" strike="noStrike">
                          <a:solidFill>
                            <a:srgbClr val="000000"/>
                          </a:solidFill>
                          <a:effectLst/>
                          <a:latin typeface="Mitutoyo Frutiger Light" panose="02000506040000020004" pitchFamily="2" charset="0"/>
                        </a:rPr>
                        <a:t>150</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GB" sz="1400" b="0" i="0" u="none" strike="noStrike" dirty="0">
                          <a:solidFill>
                            <a:srgbClr val="000000"/>
                          </a:solidFill>
                          <a:effectLst/>
                          <a:latin typeface="Mitutoyo Frutiger Light" panose="02000506040000020004" pitchFamily="2" charset="0"/>
                        </a:rPr>
                        <a:t>218</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423426405"/>
                  </a:ext>
                </a:extLst>
              </a:tr>
            </a:tbl>
          </a:graphicData>
        </a:graphic>
      </p:graphicFrame>
      <p:pic>
        <p:nvPicPr>
          <p:cNvPr id="42" name="Picture 41">
            <a:extLst>
              <a:ext uri="{FF2B5EF4-FFF2-40B4-BE49-F238E27FC236}">
                <a16:creationId xmlns:a16="http://schemas.microsoft.com/office/drawing/2014/main" id="{CB2EB8DA-7CC2-42FB-397F-57A88FFA6929}"/>
              </a:ext>
            </a:extLst>
          </p:cNvPr>
          <p:cNvPicPr>
            <a:picLocks noChangeAspect="1"/>
          </p:cNvPicPr>
          <p:nvPr/>
        </p:nvPicPr>
        <p:blipFill>
          <a:blip r:embed="rId8"/>
          <a:stretch>
            <a:fillRect/>
          </a:stretch>
        </p:blipFill>
        <p:spPr>
          <a:xfrm>
            <a:off x="16019248" y="8699897"/>
            <a:ext cx="4864100" cy="2901471"/>
          </a:xfrm>
          <a:prstGeom prst="rect">
            <a:avLst/>
          </a:prstGeom>
        </p:spPr>
      </p:pic>
      <p:cxnSp>
        <p:nvCxnSpPr>
          <p:cNvPr id="7" name="Straight Connector 6">
            <a:extLst>
              <a:ext uri="{FF2B5EF4-FFF2-40B4-BE49-F238E27FC236}">
                <a16:creationId xmlns:a16="http://schemas.microsoft.com/office/drawing/2014/main" id="{C05D1B1A-F709-9510-CC17-5312F39B86EC}"/>
              </a:ext>
            </a:extLst>
          </p:cNvPr>
          <p:cNvCxnSpPr>
            <a:cxnSpLocks/>
          </p:cNvCxnSpPr>
          <p:nvPr/>
        </p:nvCxnSpPr>
        <p:spPr>
          <a:xfrm flipH="1">
            <a:off x="10733086" y="0"/>
            <a:ext cx="1" cy="1524000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5C82B031-C577-A08B-3ED4-0B3DC90CADEA}"/>
              </a:ext>
            </a:extLst>
          </p:cNvPr>
          <p:cNvSpPr txBox="1"/>
          <p:nvPr/>
        </p:nvSpPr>
        <p:spPr>
          <a:xfrm>
            <a:off x="10953933" y="7826019"/>
            <a:ext cx="5549454" cy="369332"/>
          </a:xfrm>
          <a:prstGeom prst="rect">
            <a:avLst/>
          </a:prstGeom>
          <a:noFill/>
        </p:spPr>
        <p:txBody>
          <a:bodyPr wrap="square">
            <a:spAutoFit/>
          </a:bodyPr>
          <a:lstStyle/>
          <a:p>
            <a:r>
              <a:rPr lang="en-GB" b="1" dirty="0">
                <a:latin typeface="MitutoyoFrutiger-Light" panose="02000506040000020004" pitchFamily="2" charset="0"/>
              </a:rPr>
              <a:t> Dimensions: Single-Rail Types</a:t>
            </a:r>
            <a:endParaRPr lang="en-GB" b="1" dirty="0">
              <a:solidFill>
                <a:srgbClr val="FF0000"/>
              </a:solidFill>
              <a:latin typeface="MitutoyoFrutiger-Light" panose="02000506040000020004" pitchFamily="2" charset="0"/>
            </a:endParaRPr>
          </a:p>
        </p:txBody>
      </p:sp>
      <p:sp>
        <p:nvSpPr>
          <p:cNvPr id="44" name="TextBox 43">
            <a:extLst>
              <a:ext uri="{FF2B5EF4-FFF2-40B4-BE49-F238E27FC236}">
                <a16:creationId xmlns:a16="http://schemas.microsoft.com/office/drawing/2014/main" id="{2957382D-239C-8FA1-93F2-AAA62ABA07A3}"/>
              </a:ext>
            </a:extLst>
          </p:cNvPr>
          <p:cNvSpPr txBox="1"/>
          <p:nvPr/>
        </p:nvSpPr>
        <p:spPr>
          <a:xfrm>
            <a:off x="18429764" y="13414346"/>
            <a:ext cx="2453584" cy="276999"/>
          </a:xfrm>
          <a:prstGeom prst="rect">
            <a:avLst/>
          </a:prstGeom>
          <a:noFill/>
        </p:spPr>
        <p:txBody>
          <a:bodyPr wrap="square">
            <a:spAutoFit/>
          </a:bodyPr>
          <a:lstStyle/>
          <a:p>
            <a:r>
              <a:rPr lang="en-GB" sz="1200" b="1" dirty="0">
                <a:solidFill>
                  <a:srgbClr val="000000"/>
                </a:solidFill>
                <a:latin typeface="Mitutoyo Frutiger Light" panose="02000506040000020004" pitchFamily="2" charset="0"/>
              </a:rPr>
              <a:t>*K551439</a:t>
            </a:r>
            <a:r>
              <a:rPr lang="en-GB" sz="1200" dirty="0">
                <a:solidFill>
                  <a:srgbClr val="000000"/>
                </a:solidFill>
                <a:latin typeface="Mitutoyo Frutiger Light" panose="02000506040000020004" pitchFamily="2" charset="0"/>
              </a:rPr>
              <a:t>	Height extension set</a:t>
            </a:r>
            <a:endParaRPr lang="en-GB" sz="1600" dirty="0"/>
          </a:p>
        </p:txBody>
      </p:sp>
      <p:sp>
        <p:nvSpPr>
          <p:cNvPr id="45" name="Content Placeholder 5">
            <a:extLst>
              <a:ext uri="{FF2B5EF4-FFF2-40B4-BE49-F238E27FC236}">
                <a16:creationId xmlns:a16="http://schemas.microsoft.com/office/drawing/2014/main" id="{00D866D7-1237-291C-B7B9-B73E74F4BC3A}"/>
              </a:ext>
            </a:extLst>
          </p:cNvPr>
          <p:cNvSpPr txBox="1">
            <a:spLocks/>
          </p:cNvSpPr>
          <p:nvPr/>
        </p:nvSpPr>
        <p:spPr bwMode="auto">
          <a:xfrm>
            <a:off x="535923" y="2361841"/>
            <a:ext cx="9623373" cy="896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800" kern="1200">
                <a:solidFill>
                  <a:schemeClr val="tx1"/>
                </a:solidFill>
                <a:latin typeface="Mitutoyo Frutiger Roman" pitchFamily="34"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l"/>
            <a:r>
              <a:rPr lang="en-US" sz="1600" dirty="0">
                <a:solidFill>
                  <a:srgbClr val="F47836"/>
                </a:solidFill>
              </a:rPr>
              <a:t>The Quick-Check center bench line comprises of a mix of standards parts from the well known </a:t>
            </a:r>
            <a:r>
              <a:rPr lang="en-US" sz="1600" b="1" dirty="0">
                <a:solidFill>
                  <a:srgbClr val="F47836"/>
                </a:solidFill>
              </a:rPr>
              <a:t>multiflex</a:t>
            </a:r>
            <a:r>
              <a:rPr lang="en-US" sz="1600" b="1" i="1" baseline="30000" dirty="0">
                <a:solidFill>
                  <a:srgbClr val="F47836"/>
                </a:solidFill>
              </a:rPr>
              <a:t>profile</a:t>
            </a:r>
            <a:r>
              <a:rPr lang="en-US" sz="1600" dirty="0">
                <a:solidFill>
                  <a:srgbClr val="F47836"/>
                </a:solidFill>
              </a:rPr>
              <a:t> line , Mitutoyo indicator holders and dedicated parts. This keeps the prices affordable. The range starts out with 3 lengths with two variations each.  </a:t>
            </a:r>
          </a:p>
        </p:txBody>
      </p:sp>
      <p:pic>
        <p:nvPicPr>
          <p:cNvPr id="4" name="Picture 3">
            <a:extLst>
              <a:ext uri="{FF2B5EF4-FFF2-40B4-BE49-F238E27FC236}">
                <a16:creationId xmlns:a16="http://schemas.microsoft.com/office/drawing/2014/main" id="{B3281B3B-4DC2-9032-6EA8-2A2BE3B04072}"/>
              </a:ext>
            </a:extLst>
          </p:cNvPr>
          <p:cNvPicPr>
            <a:picLocks noChangeAspect="1"/>
          </p:cNvPicPr>
          <p:nvPr/>
        </p:nvPicPr>
        <p:blipFill>
          <a:blip r:embed="rId9"/>
          <a:stretch>
            <a:fillRect/>
          </a:stretch>
        </p:blipFill>
        <p:spPr>
          <a:xfrm>
            <a:off x="11471304" y="4946267"/>
            <a:ext cx="3887238" cy="2845560"/>
          </a:xfrm>
          <a:prstGeom prst="rect">
            <a:avLst/>
          </a:prstGeom>
        </p:spPr>
      </p:pic>
      <p:pic>
        <p:nvPicPr>
          <p:cNvPr id="13" name="Picture 12">
            <a:extLst>
              <a:ext uri="{FF2B5EF4-FFF2-40B4-BE49-F238E27FC236}">
                <a16:creationId xmlns:a16="http://schemas.microsoft.com/office/drawing/2014/main" id="{63324758-2953-69AC-C9BC-5BB524BF7D18}"/>
              </a:ext>
            </a:extLst>
          </p:cNvPr>
          <p:cNvPicPr>
            <a:picLocks noChangeAspect="1"/>
          </p:cNvPicPr>
          <p:nvPr/>
        </p:nvPicPr>
        <p:blipFill>
          <a:blip r:embed="rId10"/>
          <a:stretch>
            <a:fillRect/>
          </a:stretch>
        </p:blipFill>
        <p:spPr>
          <a:xfrm>
            <a:off x="15569849" y="2672145"/>
            <a:ext cx="5832970" cy="3916304"/>
          </a:xfrm>
          <a:prstGeom prst="rect">
            <a:avLst/>
          </a:prstGeom>
        </p:spPr>
      </p:pic>
      <p:pic>
        <p:nvPicPr>
          <p:cNvPr id="9" name="Picture 8">
            <a:extLst>
              <a:ext uri="{FF2B5EF4-FFF2-40B4-BE49-F238E27FC236}">
                <a16:creationId xmlns:a16="http://schemas.microsoft.com/office/drawing/2014/main" id="{129C6EC4-015F-E55C-7FBC-C671652CD382}"/>
              </a:ext>
            </a:extLst>
          </p:cNvPr>
          <p:cNvPicPr>
            <a:picLocks noChangeAspect="1"/>
          </p:cNvPicPr>
          <p:nvPr/>
        </p:nvPicPr>
        <p:blipFill>
          <a:blip r:embed="rId11"/>
          <a:stretch>
            <a:fillRect/>
          </a:stretch>
        </p:blipFill>
        <p:spPr>
          <a:xfrm>
            <a:off x="12254943" y="2900161"/>
            <a:ext cx="2787387" cy="1949010"/>
          </a:xfrm>
          <a:prstGeom prst="rect">
            <a:avLst/>
          </a:prstGeom>
        </p:spPr>
      </p:pic>
      <p:sp>
        <p:nvSpPr>
          <p:cNvPr id="20" name="Oval 19">
            <a:extLst>
              <a:ext uri="{FF2B5EF4-FFF2-40B4-BE49-F238E27FC236}">
                <a16:creationId xmlns:a16="http://schemas.microsoft.com/office/drawing/2014/main" id="{05114B0A-8510-C226-8977-F26D441E1F0C}"/>
              </a:ext>
            </a:extLst>
          </p:cNvPr>
          <p:cNvSpPr>
            <a:spLocks noChangeAspect="1"/>
          </p:cNvSpPr>
          <p:nvPr/>
        </p:nvSpPr>
        <p:spPr>
          <a:xfrm>
            <a:off x="7640032" y="7432457"/>
            <a:ext cx="2253300" cy="2253300"/>
          </a:xfrm>
          <a:prstGeom prst="ellipse">
            <a:avLst/>
          </a:prstGeom>
          <a:blipFill dpi="0" rotWithShape="1">
            <a:blip r:embed="rId12"/>
            <a:srcRect/>
            <a:stretch>
              <a:fillRect l="-5000" t="5000" r="5000" b="5000"/>
            </a:stretch>
          </a:blipFill>
          <a:ln>
            <a:solidFill>
              <a:srgbClr val="ED6F2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5" name="Picture 24">
            <a:extLst>
              <a:ext uri="{FF2B5EF4-FFF2-40B4-BE49-F238E27FC236}">
                <a16:creationId xmlns:a16="http://schemas.microsoft.com/office/drawing/2014/main" id="{BBA8A0FA-9F50-D596-7CC3-C137CEE09B02}"/>
              </a:ext>
            </a:extLst>
          </p:cNvPr>
          <p:cNvPicPr>
            <a:picLocks noChangeAspect="1"/>
          </p:cNvPicPr>
          <p:nvPr/>
        </p:nvPicPr>
        <p:blipFill>
          <a:blip r:embed="rId13"/>
          <a:stretch>
            <a:fillRect/>
          </a:stretch>
        </p:blipFill>
        <p:spPr>
          <a:xfrm>
            <a:off x="11726440" y="2672145"/>
            <a:ext cx="3633820" cy="2464980"/>
          </a:xfrm>
          <a:prstGeom prst="rect">
            <a:avLst/>
          </a:prstGeom>
        </p:spPr>
      </p:pic>
    </p:spTree>
    <p:extLst>
      <p:ext uri="{BB962C8B-B14F-4D97-AF65-F5344CB8AC3E}">
        <p14:creationId xmlns:p14="http://schemas.microsoft.com/office/powerpoint/2010/main" val="32078902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a:extLst>
              <a:ext uri="{FF2B5EF4-FFF2-40B4-BE49-F238E27FC236}">
                <a16:creationId xmlns:a16="http://schemas.microsoft.com/office/drawing/2014/main" id="{0E82A426-B7A9-69A8-8A06-A82C598A6698}"/>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941" b="89961" l="9649" r="89985">
                        <a14:foregroundMark x1="11404" y1="53445" x2="4898" y2="48819"/>
                        <a14:foregroundMark x1="4898" y1="48819" x2="5263" y2="26280"/>
                        <a14:foregroundMark x1="5263" y1="26280" x2="9357" y2="17323"/>
                        <a14:foregroundMark x1="9357" y1="17323" x2="29094" y2="26181"/>
                        <a14:foregroundMark x1="29094" y1="26181" x2="39839" y2="6398"/>
                        <a14:foregroundMark x1="39839" y1="6398" x2="46053" y2="2953"/>
                        <a14:foregroundMark x1="46053" y1="2953" x2="54532" y2="25984"/>
                        <a14:foregroundMark x1="54532" y1="25984" x2="51608" y2="34941"/>
                        <a14:foregroundMark x1="51608" y1="34941" x2="97003" y2="61713"/>
                        <a14:foregroundMark x1="97003" y1="61713" x2="80848" y2="98917"/>
                        <a14:foregroundMark x1="80848" y1="98917" x2="64401" y2="93012"/>
                        <a14:foregroundMark x1="64401" y1="93012" x2="10819" y2="54823"/>
                        <a14:foregroundMark x1="10819" y1="54823" x2="9649" y2="52953"/>
                      </a14:backgroundRemoval>
                    </a14:imgEffect>
                  </a14:imgLayer>
                </a14:imgProps>
              </a:ext>
            </a:extLst>
          </a:blip>
          <a:stretch>
            <a:fillRect/>
          </a:stretch>
        </p:blipFill>
        <p:spPr>
          <a:xfrm>
            <a:off x="347378" y="3738701"/>
            <a:ext cx="7208540" cy="5353711"/>
          </a:xfrm>
          <a:prstGeom prst="rect">
            <a:avLst/>
          </a:prstGeom>
        </p:spPr>
      </p:pic>
      <p:sp>
        <p:nvSpPr>
          <p:cNvPr id="8" name="Rectangle 7">
            <a:extLst>
              <a:ext uri="{FF2B5EF4-FFF2-40B4-BE49-F238E27FC236}">
                <a16:creationId xmlns:a16="http://schemas.microsoft.com/office/drawing/2014/main" id="{C40485CB-7889-C3BB-EA38-735775FA080B}"/>
              </a:ext>
            </a:extLst>
          </p:cNvPr>
          <p:cNvSpPr/>
          <p:nvPr/>
        </p:nvSpPr>
        <p:spPr>
          <a:xfrm>
            <a:off x="0" y="1206500"/>
            <a:ext cx="21491574" cy="660400"/>
          </a:xfrm>
          <a:prstGeom prst="rect">
            <a:avLst/>
          </a:prstGeom>
          <a:solidFill>
            <a:srgbClr val="ED6F27"/>
          </a:solidFill>
          <a:ln>
            <a:solidFill>
              <a:srgbClr val="ED6F2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Box 30">
            <a:extLst>
              <a:ext uri="{FF2B5EF4-FFF2-40B4-BE49-F238E27FC236}">
                <a16:creationId xmlns:a16="http://schemas.microsoft.com/office/drawing/2014/main" id="{E4A6E81F-E3B1-CB67-D978-8442D658AF80}"/>
              </a:ext>
            </a:extLst>
          </p:cNvPr>
          <p:cNvSpPr txBox="1"/>
          <p:nvPr/>
        </p:nvSpPr>
        <p:spPr>
          <a:xfrm>
            <a:off x="11247040" y="1319570"/>
            <a:ext cx="8031557" cy="523220"/>
          </a:xfrm>
          <a:prstGeom prst="rect">
            <a:avLst/>
          </a:prstGeom>
          <a:noFill/>
        </p:spPr>
        <p:txBody>
          <a:bodyPr wrap="square">
            <a:spAutoFit/>
          </a:bodyPr>
          <a:lstStyle/>
          <a:p>
            <a:r>
              <a:rPr lang="en-GB" sz="2800" b="1" i="0" u="none" strike="noStrike" baseline="0" dirty="0">
                <a:solidFill>
                  <a:srgbClr val="FFFFFF"/>
                </a:solidFill>
                <a:latin typeface="MitutoyoFrutiger-Light" panose="02000506040000020004" pitchFamily="2" charset="0"/>
              </a:rPr>
              <a:t>Quick Check - Bench Centers       </a:t>
            </a:r>
            <a:r>
              <a:rPr lang="en-GB" sz="2800" i="0" u="none" strike="noStrike" baseline="0" dirty="0">
                <a:solidFill>
                  <a:srgbClr val="FFFFFF"/>
                </a:solidFill>
                <a:latin typeface="MitutoyoFrutiger-Light" panose="02000506040000020004" pitchFamily="2" charset="0"/>
              </a:rPr>
              <a:t>Twin-Rail Models</a:t>
            </a:r>
            <a:endParaRPr lang="en-GB" sz="2800" dirty="0"/>
          </a:p>
        </p:txBody>
      </p:sp>
      <p:pic>
        <p:nvPicPr>
          <p:cNvPr id="10" name="Picture 9">
            <a:extLst>
              <a:ext uri="{FF2B5EF4-FFF2-40B4-BE49-F238E27FC236}">
                <a16:creationId xmlns:a16="http://schemas.microsoft.com/office/drawing/2014/main" id="{4B851A25-AE42-80E7-3BF8-58B428C28619}"/>
              </a:ext>
            </a:extLst>
          </p:cNvPr>
          <p:cNvPicPr>
            <a:picLocks noChangeAspect="1"/>
          </p:cNvPicPr>
          <p:nvPr/>
        </p:nvPicPr>
        <p:blipFill>
          <a:blip r:embed="rId4"/>
          <a:stretch>
            <a:fillRect/>
          </a:stretch>
        </p:blipFill>
        <p:spPr>
          <a:xfrm>
            <a:off x="38100" y="-7001"/>
            <a:ext cx="21386800" cy="786933"/>
          </a:xfrm>
          <a:prstGeom prst="rect">
            <a:avLst/>
          </a:prstGeom>
        </p:spPr>
      </p:pic>
      <p:pic>
        <p:nvPicPr>
          <p:cNvPr id="12" name="Picture 11">
            <a:extLst>
              <a:ext uri="{FF2B5EF4-FFF2-40B4-BE49-F238E27FC236}">
                <a16:creationId xmlns:a16="http://schemas.microsoft.com/office/drawing/2014/main" id="{E37C8DE3-88B9-211E-A2AB-5AEA78B6B2D2}"/>
              </a:ext>
            </a:extLst>
          </p:cNvPr>
          <p:cNvPicPr>
            <a:picLocks noChangeAspect="1"/>
          </p:cNvPicPr>
          <p:nvPr/>
        </p:nvPicPr>
        <p:blipFill>
          <a:blip r:embed="rId5"/>
          <a:stretch>
            <a:fillRect/>
          </a:stretch>
        </p:blipFill>
        <p:spPr>
          <a:xfrm>
            <a:off x="38100" y="14463412"/>
            <a:ext cx="21491574" cy="622760"/>
          </a:xfrm>
          <a:prstGeom prst="rect">
            <a:avLst/>
          </a:prstGeom>
        </p:spPr>
      </p:pic>
      <p:sp>
        <p:nvSpPr>
          <p:cNvPr id="2" name="AutoShape 2" descr="7011s-10_i.eps">
            <a:extLst>
              <a:ext uri="{FF2B5EF4-FFF2-40B4-BE49-F238E27FC236}">
                <a16:creationId xmlns:a16="http://schemas.microsoft.com/office/drawing/2014/main" id="{91F85ADD-4DDC-47A9-C2E1-4CDA4303424F}"/>
              </a:ext>
            </a:extLst>
          </p:cNvPr>
          <p:cNvSpPr>
            <a:spLocks noChangeAspect="1" noChangeArrowheads="1"/>
          </p:cNvSpPr>
          <p:nvPr/>
        </p:nvSpPr>
        <p:spPr bwMode="auto">
          <a:xfrm>
            <a:off x="10593388" y="7407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 name="TextBox 22">
            <a:extLst>
              <a:ext uri="{FF2B5EF4-FFF2-40B4-BE49-F238E27FC236}">
                <a16:creationId xmlns:a16="http://schemas.microsoft.com/office/drawing/2014/main" id="{6C7B18A1-9791-1AE0-F40B-CC7EF10EE572}"/>
              </a:ext>
            </a:extLst>
          </p:cNvPr>
          <p:cNvSpPr txBox="1"/>
          <p:nvPr/>
        </p:nvSpPr>
        <p:spPr>
          <a:xfrm>
            <a:off x="562992" y="9746451"/>
            <a:ext cx="5549454" cy="369332"/>
          </a:xfrm>
          <a:prstGeom prst="rect">
            <a:avLst/>
          </a:prstGeom>
          <a:noFill/>
        </p:spPr>
        <p:txBody>
          <a:bodyPr wrap="square">
            <a:spAutoFit/>
          </a:bodyPr>
          <a:lstStyle/>
          <a:p>
            <a:r>
              <a:rPr lang="en-GB" b="1" dirty="0">
                <a:latin typeface="MitutoyoFrutiger-Light" panose="02000506040000020004" pitchFamily="2" charset="0"/>
              </a:rPr>
              <a:t> Quick Check  Bench Centers: Twin-Rail Types</a:t>
            </a:r>
            <a:endParaRPr lang="en-GB" b="1" dirty="0">
              <a:solidFill>
                <a:srgbClr val="FF0000"/>
              </a:solidFill>
              <a:latin typeface="MitutoyoFrutiger-Light" panose="02000506040000020004" pitchFamily="2" charset="0"/>
            </a:endParaRPr>
          </a:p>
        </p:txBody>
      </p:sp>
      <p:sp>
        <p:nvSpPr>
          <p:cNvPr id="29" name="TextBox 28">
            <a:extLst>
              <a:ext uri="{FF2B5EF4-FFF2-40B4-BE49-F238E27FC236}">
                <a16:creationId xmlns:a16="http://schemas.microsoft.com/office/drawing/2014/main" id="{28BEEA15-FEBD-0DCA-B0F1-2C9ECF42792C}"/>
              </a:ext>
            </a:extLst>
          </p:cNvPr>
          <p:cNvSpPr txBox="1"/>
          <p:nvPr/>
        </p:nvSpPr>
        <p:spPr>
          <a:xfrm>
            <a:off x="434323" y="10319657"/>
            <a:ext cx="7208540" cy="1569660"/>
          </a:xfrm>
          <a:prstGeom prst="rect">
            <a:avLst/>
          </a:prstGeom>
          <a:noFill/>
        </p:spPr>
        <p:txBody>
          <a:bodyPr wrap="square">
            <a:spAutoFit/>
          </a:bodyPr>
          <a:lstStyle/>
          <a:p>
            <a:pPr marL="285750" indent="-285750">
              <a:buFont typeface="Arial" panose="020B0604020202020204" pitchFamily="34" charset="0"/>
              <a:buChar char="•"/>
            </a:pPr>
            <a:r>
              <a:rPr lang="en-US" sz="1600" dirty="0">
                <a:latin typeface="Mitutoyo Frutiger Roman" panose="020B0500000000000000" pitchFamily="34" charset="0"/>
                <a:ea typeface="Open Sans SemiBold" panose="020B0606030504020204" pitchFamily="34" charset="0"/>
                <a:cs typeface="Open Sans SemiBold" panose="020B0606030504020204" pitchFamily="34" charset="0"/>
              </a:rPr>
              <a:t>Eccentricity check</a:t>
            </a:r>
          </a:p>
          <a:p>
            <a:pPr marL="285750" indent="-285750">
              <a:buFont typeface="Arial" panose="020B0604020202020204" pitchFamily="34" charset="0"/>
              <a:buChar char="•"/>
            </a:pPr>
            <a:r>
              <a:rPr lang="en-US" sz="1600" dirty="0">
                <a:latin typeface="Mitutoyo Frutiger Roman" panose="020B0500000000000000" pitchFamily="34" charset="0"/>
                <a:ea typeface="Open Sans SemiBold" panose="020B0606030504020204" pitchFamily="34" charset="0"/>
                <a:cs typeface="Open Sans SemiBold" panose="020B0606030504020204" pitchFamily="34" charset="0"/>
              </a:rPr>
              <a:t>One touch lever in/out support of shaft </a:t>
            </a:r>
          </a:p>
          <a:p>
            <a:pPr marL="285750" indent="-285750">
              <a:buFont typeface="Arial" panose="020B0604020202020204" pitchFamily="34" charset="0"/>
              <a:buChar char="•"/>
            </a:pPr>
            <a:r>
              <a:rPr lang="en-GB" sz="1600" dirty="0">
                <a:latin typeface="Mitutoyo Frutiger Roman" panose="020B0500000000000000" pitchFamily="34" charset="0"/>
              </a:rPr>
              <a:t>Enables free positioning of the indicator along the part axis</a:t>
            </a:r>
          </a:p>
          <a:p>
            <a:pPr marL="285750" indent="-285750">
              <a:buFont typeface="Arial" panose="020B0604020202020204" pitchFamily="34" charset="0"/>
              <a:buChar char="•"/>
            </a:pPr>
            <a:r>
              <a:rPr lang="en-GB" sz="1600" dirty="0">
                <a:latin typeface="Mitutoyo Frutiger Roman" panose="020B0500000000000000" pitchFamily="34" charset="0"/>
              </a:rPr>
              <a:t>Several sliders with indicator holders can be mounted optionally</a:t>
            </a:r>
          </a:p>
          <a:p>
            <a:pPr marL="285750" indent="-285750">
              <a:buFont typeface="Arial" panose="020B0604020202020204" pitchFamily="34" charset="0"/>
              <a:buChar char="•"/>
            </a:pPr>
            <a:r>
              <a:rPr lang="en-US" sz="1600" dirty="0"/>
              <a:t>Extend the height to 150mm by using the optional height extension set K551439.  </a:t>
            </a:r>
          </a:p>
          <a:p>
            <a:pPr marL="285750" indent="-285750">
              <a:buFont typeface="Arial" panose="020B0604020202020204" pitchFamily="34" charset="0"/>
              <a:buChar char="•"/>
            </a:pPr>
            <a:endParaRPr lang="en-GB" sz="1600" dirty="0">
              <a:latin typeface="Mitutoyo Frutiger Roman" panose="020B0500000000000000" pitchFamily="34" charset="0"/>
            </a:endParaRPr>
          </a:p>
        </p:txBody>
      </p:sp>
      <p:sp>
        <p:nvSpPr>
          <p:cNvPr id="11" name="TextBox 10">
            <a:extLst>
              <a:ext uri="{FF2B5EF4-FFF2-40B4-BE49-F238E27FC236}">
                <a16:creationId xmlns:a16="http://schemas.microsoft.com/office/drawing/2014/main" id="{1E5CBB27-9353-FACF-D0BC-0B279F199C4E}"/>
              </a:ext>
            </a:extLst>
          </p:cNvPr>
          <p:cNvSpPr txBox="1"/>
          <p:nvPr/>
        </p:nvSpPr>
        <p:spPr>
          <a:xfrm>
            <a:off x="343015" y="1988152"/>
            <a:ext cx="5549454" cy="369332"/>
          </a:xfrm>
          <a:prstGeom prst="rect">
            <a:avLst/>
          </a:prstGeom>
          <a:noFill/>
        </p:spPr>
        <p:txBody>
          <a:bodyPr wrap="square">
            <a:spAutoFit/>
          </a:bodyPr>
          <a:lstStyle/>
          <a:p>
            <a:r>
              <a:rPr lang="en-GB" b="1" dirty="0">
                <a:latin typeface="MitutoyoFrutiger-Light" panose="02000506040000020004" pitchFamily="2" charset="0"/>
              </a:rPr>
              <a:t> Quick Check  Twin-Rail</a:t>
            </a:r>
            <a:endParaRPr lang="en-GB" b="1" dirty="0">
              <a:solidFill>
                <a:srgbClr val="FF0000"/>
              </a:solidFill>
              <a:latin typeface="MitutoyoFrutiger-Light" panose="02000506040000020004" pitchFamily="2" charset="0"/>
            </a:endParaRPr>
          </a:p>
        </p:txBody>
      </p:sp>
      <p:graphicFrame>
        <p:nvGraphicFramePr>
          <p:cNvPr id="9" name="Table 8">
            <a:extLst>
              <a:ext uri="{FF2B5EF4-FFF2-40B4-BE49-F238E27FC236}">
                <a16:creationId xmlns:a16="http://schemas.microsoft.com/office/drawing/2014/main" id="{8775253E-DAED-1BF4-AE29-CD2498889B62}"/>
              </a:ext>
            </a:extLst>
          </p:cNvPr>
          <p:cNvGraphicFramePr>
            <a:graphicFrameLocks noGrp="1"/>
          </p:cNvGraphicFramePr>
          <p:nvPr>
            <p:extLst>
              <p:ext uri="{D42A27DB-BD31-4B8C-83A1-F6EECF244321}">
                <p14:modId xmlns:p14="http://schemas.microsoft.com/office/powerpoint/2010/main" val="1697283303"/>
              </p:ext>
            </p:extLst>
          </p:nvPr>
        </p:nvGraphicFramePr>
        <p:xfrm>
          <a:off x="11306877" y="12065982"/>
          <a:ext cx="9769049" cy="1325880"/>
        </p:xfrm>
        <a:graphic>
          <a:graphicData uri="http://schemas.openxmlformats.org/drawingml/2006/table">
            <a:tbl>
              <a:tblPr/>
              <a:tblGrid>
                <a:gridCol w="1082015">
                  <a:extLst>
                    <a:ext uri="{9D8B030D-6E8A-4147-A177-3AD203B41FA5}">
                      <a16:colId xmlns:a16="http://schemas.microsoft.com/office/drawing/2014/main" val="3526834376"/>
                    </a:ext>
                  </a:extLst>
                </a:gridCol>
                <a:gridCol w="1174759">
                  <a:extLst>
                    <a:ext uri="{9D8B030D-6E8A-4147-A177-3AD203B41FA5}">
                      <a16:colId xmlns:a16="http://schemas.microsoft.com/office/drawing/2014/main" val="3219014005"/>
                    </a:ext>
                  </a:extLst>
                </a:gridCol>
                <a:gridCol w="741953">
                  <a:extLst>
                    <a:ext uri="{9D8B030D-6E8A-4147-A177-3AD203B41FA5}">
                      <a16:colId xmlns:a16="http://schemas.microsoft.com/office/drawing/2014/main" val="2629618931"/>
                    </a:ext>
                  </a:extLst>
                </a:gridCol>
                <a:gridCol w="741953">
                  <a:extLst>
                    <a:ext uri="{9D8B030D-6E8A-4147-A177-3AD203B41FA5}">
                      <a16:colId xmlns:a16="http://schemas.microsoft.com/office/drawing/2014/main" val="2778316056"/>
                    </a:ext>
                  </a:extLst>
                </a:gridCol>
                <a:gridCol w="741953">
                  <a:extLst>
                    <a:ext uri="{9D8B030D-6E8A-4147-A177-3AD203B41FA5}">
                      <a16:colId xmlns:a16="http://schemas.microsoft.com/office/drawing/2014/main" val="2690313365"/>
                    </a:ext>
                  </a:extLst>
                </a:gridCol>
                <a:gridCol w="1267503">
                  <a:extLst>
                    <a:ext uri="{9D8B030D-6E8A-4147-A177-3AD203B41FA5}">
                      <a16:colId xmlns:a16="http://schemas.microsoft.com/office/drawing/2014/main" val="3051537630"/>
                    </a:ext>
                  </a:extLst>
                </a:gridCol>
                <a:gridCol w="1267503">
                  <a:extLst>
                    <a:ext uri="{9D8B030D-6E8A-4147-A177-3AD203B41FA5}">
                      <a16:colId xmlns:a16="http://schemas.microsoft.com/office/drawing/2014/main" val="754716020"/>
                    </a:ext>
                  </a:extLst>
                </a:gridCol>
                <a:gridCol w="1375705">
                  <a:extLst>
                    <a:ext uri="{9D8B030D-6E8A-4147-A177-3AD203B41FA5}">
                      <a16:colId xmlns:a16="http://schemas.microsoft.com/office/drawing/2014/main" val="2571550220"/>
                    </a:ext>
                  </a:extLst>
                </a:gridCol>
                <a:gridCol w="1375705">
                  <a:extLst>
                    <a:ext uri="{9D8B030D-6E8A-4147-A177-3AD203B41FA5}">
                      <a16:colId xmlns:a16="http://schemas.microsoft.com/office/drawing/2014/main" val="2774672410"/>
                    </a:ext>
                  </a:extLst>
                </a:gridCol>
              </a:tblGrid>
              <a:tr h="182880">
                <a:tc rowSpan="2">
                  <a:txBody>
                    <a:bodyPr/>
                    <a:lstStyle/>
                    <a:p>
                      <a:pPr algn="l" fontAlgn="ctr"/>
                      <a:r>
                        <a:rPr lang="en-GB" sz="1400" b="1" i="0" u="none" strike="noStrike">
                          <a:solidFill>
                            <a:srgbClr val="FFFFFF"/>
                          </a:solidFill>
                          <a:effectLst/>
                          <a:latin typeface="Mitutoyo Frutiger Light" panose="02000506040000020004" pitchFamily="2" charset="0"/>
                        </a:rPr>
                        <a:t>Part No.</a:t>
                      </a:r>
                    </a:p>
                  </a:txBody>
                  <a:tcPr marL="7620" marR="7620" marT="7620" marB="0" anchor="ctr">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ED6F27"/>
                    </a:solidFill>
                  </a:tcPr>
                </a:tc>
                <a:tc rowSpan="2">
                  <a:txBody>
                    <a:bodyPr/>
                    <a:lstStyle/>
                    <a:p>
                      <a:pPr algn="ctr" fontAlgn="ctr"/>
                      <a:r>
                        <a:rPr lang="en-GB" sz="1400" b="1" i="0" u="none" strike="noStrike">
                          <a:solidFill>
                            <a:srgbClr val="FFFFFF"/>
                          </a:solidFill>
                          <a:effectLst/>
                          <a:latin typeface="Mitutoyo Frutiger Light" panose="02000506040000020004" pitchFamily="2" charset="0"/>
                        </a:rPr>
                        <a:t>Range between centers</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ED6F27"/>
                    </a:solidFill>
                  </a:tcPr>
                </a:tc>
                <a:tc rowSpan="2">
                  <a:txBody>
                    <a:bodyPr/>
                    <a:lstStyle/>
                    <a:p>
                      <a:pPr algn="ctr" fontAlgn="ctr"/>
                      <a:r>
                        <a:rPr lang="en-GB" sz="1400" b="1" i="0" u="none" strike="noStrike">
                          <a:solidFill>
                            <a:srgbClr val="FFFFFF"/>
                          </a:solidFill>
                          <a:effectLst/>
                          <a:latin typeface="Mitutoyo Frutiger Light" panose="02000506040000020004" pitchFamily="2" charset="0"/>
                        </a:rPr>
                        <a:t>Length of Base</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ED6F27"/>
                    </a:solidFill>
                  </a:tcPr>
                </a:tc>
                <a:tc rowSpan="2">
                  <a:txBody>
                    <a:bodyPr/>
                    <a:lstStyle/>
                    <a:p>
                      <a:pPr algn="ctr" fontAlgn="ctr"/>
                      <a:r>
                        <a:rPr lang="en-GB" sz="1400" b="1" i="0" u="none" strike="noStrike">
                          <a:solidFill>
                            <a:srgbClr val="FFFFFF"/>
                          </a:solidFill>
                          <a:effectLst/>
                          <a:latin typeface="Mitutoyo Frutiger Light" panose="02000506040000020004" pitchFamily="2" charset="0"/>
                        </a:rPr>
                        <a:t>Width of Base</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ED6F27"/>
                    </a:solidFill>
                  </a:tcPr>
                </a:tc>
                <a:tc rowSpan="2">
                  <a:txBody>
                    <a:bodyPr/>
                    <a:lstStyle/>
                    <a:p>
                      <a:pPr algn="ctr" fontAlgn="ctr"/>
                      <a:r>
                        <a:rPr lang="en-GB" sz="1400" b="1" i="0" u="none" strike="noStrike">
                          <a:solidFill>
                            <a:srgbClr val="FFFFFF"/>
                          </a:solidFill>
                          <a:effectLst/>
                          <a:latin typeface="Mitutoyo Frutiger Light" panose="02000506040000020004" pitchFamily="2" charset="0"/>
                        </a:rPr>
                        <a:t>Height of Rod</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ED6F27"/>
                    </a:solidFill>
                  </a:tcPr>
                </a:tc>
                <a:tc gridSpan="2">
                  <a:txBody>
                    <a:bodyPr/>
                    <a:lstStyle/>
                    <a:p>
                      <a:pPr algn="ctr" fontAlgn="b"/>
                      <a:r>
                        <a:rPr lang="en-GB" sz="1400" b="1" i="0" u="none" strike="noStrike">
                          <a:solidFill>
                            <a:srgbClr val="FFFFFF"/>
                          </a:solidFill>
                          <a:effectLst/>
                          <a:latin typeface="Mitutoyo Frutiger Light" panose="02000506040000020004" pitchFamily="2" charset="0"/>
                        </a:rPr>
                        <a:t>Standard  Height</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D6F27"/>
                    </a:solidFill>
                  </a:tcPr>
                </a:tc>
                <a:tc hMerge="1">
                  <a:txBody>
                    <a:bodyPr/>
                    <a:lstStyle/>
                    <a:p>
                      <a:endParaRPr lang="en-GB"/>
                    </a:p>
                  </a:txBody>
                  <a:tcPr/>
                </a:tc>
                <a:tc gridSpan="2">
                  <a:txBody>
                    <a:bodyPr/>
                    <a:lstStyle/>
                    <a:p>
                      <a:pPr algn="ctr" fontAlgn="b"/>
                      <a:r>
                        <a:rPr lang="en-GB" sz="1400" b="1" i="0" u="none" strike="noStrike" dirty="0">
                          <a:solidFill>
                            <a:srgbClr val="FFFFFF"/>
                          </a:solidFill>
                          <a:effectLst/>
                          <a:latin typeface="Mitutoyo Frutiger Light" panose="02000506040000020004" pitchFamily="2" charset="0"/>
                        </a:rPr>
                        <a:t>With Height Extension *</a:t>
                      </a:r>
                    </a:p>
                  </a:txBody>
                  <a:tcPr marL="7620" marR="7620" marT="7620"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D6F27"/>
                    </a:solidFill>
                  </a:tcPr>
                </a:tc>
                <a:tc hMerge="1">
                  <a:txBody>
                    <a:bodyPr/>
                    <a:lstStyle/>
                    <a:p>
                      <a:endParaRPr lang="en-GB"/>
                    </a:p>
                  </a:txBody>
                  <a:tcPr/>
                </a:tc>
                <a:extLst>
                  <a:ext uri="{0D108BD9-81ED-4DB2-BD59-A6C34878D82A}">
                    <a16:rowId xmlns:a16="http://schemas.microsoft.com/office/drawing/2014/main" val="1750591027"/>
                  </a:ext>
                </a:extLst>
              </a:tr>
              <a:tr h="182880">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fontAlgn="ctr"/>
                      <a:r>
                        <a:rPr lang="en-GB" sz="1400" b="1" i="0" u="none" strike="noStrike">
                          <a:solidFill>
                            <a:srgbClr val="FFFFFF"/>
                          </a:solidFill>
                          <a:effectLst/>
                          <a:latin typeface="Mitutoyo Frutiger Light" panose="02000506040000020004" pitchFamily="2" charset="0"/>
                        </a:rPr>
                        <a:t>Center height</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D6F27"/>
                    </a:solidFill>
                  </a:tcPr>
                </a:tc>
                <a:tc>
                  <a:txBody>
                    <a:bodyPr/>
                    <a:lstStyle/>
                    <a:p>
                      <a:pPr algn="ctr" fontAlgn="ctr"/>
                      <a:r>
                        <a:rPr lang="en-GB" sz="1400" b="1" i="0" u="none" strike="noStrike">
                          <a:solidFill>
                            <a:srgbClr val="FFFFFF"/>
                          </a:solidFill>
                          <a:effectLst/>
                          <a:latin typeface="Mitutoyo Frutiger Light" panose="02000506040000020004" pitchFamily="2" charset="0"/>
                        </a:rPr>
                        <a:t>Tailstock Height</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D6F27"/>
                    </a:solidFill>
                  </a:tcPr>
                </a:tc>
                <a:tc>
                  <a:txBody>
                    <a:bodyPr/>
                    <a:lstStyle/>
                    <a:p>
                      <a:pPr algn="ctr" fontAlgn="ctr"/>
                      <a:r>
                        <a:rPr lang="en-GB" sz="1400" b="1" i="0" u="none" strike="noStrike">
                          <a:solidFill>
                            <a:srgbClr val="FFFFFF"/>
                          </a:solidFill>
                          <a:effectLst/>
                          <a:latin typeface="Mitutoyo Frutiger Light" panose="02000506040000020004" pitchFamily="2" charset="0"/>
                        </a:rPr>
                        <a:t>Center height</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D6F27"/>
                    </a:solidFill>
                  </a:tcPr>
                </a:tc>
                <a:tc>
                  <a:txBody>
                    <a:bodyPr/>
                    <a:lstStyle/>
                    <a:p>
                      <a:pPr algn="ctr" fontAlgn="ctr"/>
                      <a:r>
                        <a:rPr lang="en-GB" sz="1400" b="1" i="0" u="none" strike="noStrike">
                          <a:solidFill>
                            <a:srgbClr val="FFFFFF"/>
                          </a:solidFill>
                          <a:effectLst/>
                          <a:latin typeface="Mitutoyo Frutiger Light" panose="02000506040000020004" pitchFamily="2" charset="0"/>
                        </a:rPr>
                        <a:t>Tailstock Height</a:t>
                      </a:r>
                    </a:p>
                  </a:txBody>
                  <a:tcPr marL="7620" marR="7620" marT="7620"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D6F27"/>
                    </a:solidFill>
                  </a:tcPr>
                </a:tc>
                <a:extLst>
                  <a:ext uri="{0D108BD9-81ED-4DB2-BD59-A6C34878D82A}">
                    <a16:rowId xmlns:a16="http://schemas.microsoft.com/office/drawing/2014/main" val="3364385384"/>
                  </a:ext>
                </a:extLst>
              </a:tr>
              <a:tr h="182880">
                <a:tc>
                  <a:txBody>
                    <a:bodyPr/>
                    <a:lstStyle/>
                    <a:p>
                      <a:pPr algn="l" fontAlgn="b"/>
                      <a:r>
                        <a:rPr lang="en-GB" sz="1400" b="1" i="0" u="none" strike="noStrike">
                          <a:solidFill>
                            <a:srgbClr val="FFFFFF"/>
                          </a:solidFill>
                          <a:effectLst/>
                          <a:latin typeface="Mitutoyo Frutiger Light" panose="02000506040000020004" pitchFamily="2" charset="0"/>
                        </a:rPr>
                        <a:t>Twin-Rail</a:t>
                      </a:r>
                    </a:p>
                  </a:txBody>
                  <a:tcPr marL="7620" marR="7620" marT="7620"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95959"/>
                    </a:solidFill>
                  </a:tcPr>
                </a:tc>
                <a:tc>
                  <a:txBody>
                    <a:bodyPr/>
                    <a:lstStyle/>
                    <a:p>
                      <a:pPr algn="ctr" fontAlgn="ctr"/>
                      <a:r>
                        <a:rPr lang="en-GB" sz="1400" b="1" i="0" u="none" strike="noStrike">
                          <a:solidFill>
                            <a:srgbClr val="FFFFFF"/>
                          </a:solidFill>
                          <a:effectLst/>
                          <a:latin typeface="Mitutoyo Frutiger Light" panose="02000506040000020004" pitchFamily="2" charset="0"/>
                        </a:rPr>
                        <a:t>A</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95959"/>
                    </a:solidFill>
                  </a:tcPr>
                </a:tc>
                <a:tc>
                  <a:txBody>
                    <a:bodyPr/>
                    <a:lstStyle/>
                    <a:p>
                      <a:pPr algn="ctr" fontAlgn="ctr"/>
                      <a:r>
                        <a:rPr lang="en-GB" sz="1400" b="1" i="0" u="none" strike="noStrike">
                          <a:solidFill>
                            <a:srgbClr val="FFFFFF"/>
                          </a:solidFill>
                          <a:effectLst/>
                          <a:latin typeface="Mitutoyo Frutiger Light" panose="02000506040000020004" pitchFamily="2" charset="0"/>
                        </a:rPr>
                        <a:t>B</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95959"/>
                    </a:solidFill>
                  </a:tcPr>
                </a:tc>
                <a:tc>
                  <a:txBody>
                    <a:bodyPr/>
                    <a:lstStyle/>
                    <a:p>
                      <a:pPr algn="ctr" fontAlgn="ctr"/>
                      <a:r>
                        <a:rPr lang="en-GB" sz="1400" b="1" i="0" u="none" strike="noStrike">
                          <a:solidFill>
                            <a:srgbClr val="FFFFFF"/>
                          </a:solidFill>
                          <a:effectLst/>
                          <a:latin typeface="Mitutoyo Frutiger Light" panose="02000506040000020004" pitchFamily="2" charset="0"/>
                        </a:rPr>
                        <a:t>C</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95959"/>
                    </a:solidFill>
                  </a:tcPr>
                </a:tc>
                <a:tc>
                  <a:txBody>
                    <a:bodyPr/>
                    <a:lstStyle/>
                    <a:p>
                      <a:pPr algn="ctr" fontAlgn="ctr"/>
                      <a:r>
                        <a:rPr lang="en-GB" sz="1400" b="1" i="0" u="none" strike="noStrike">
                          <a:solidFill>
                            <a:srgbClr val="FFFFFF"/>
                          </a:solidFill>
                          <a:effectLst/>
                          <a:latin typeface="Mitutoyo Frutiger Light" panose="02000506040000020004" pitchFamily="2" charset="0"/>
                        </a:rPr>
                        <a:t>F</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95959"/>
                    </a:solidFill>
                  </a:tcPr>
                </a:tc>
                <a:tc>
                  <a:txBody>
                    <a:bodyPr/>
                    <a:lstStyle/>
                    <a:p>
                      <a:pPr algn="ctr" fontAlgn="ctr"/>
                      <a:r>
                        <a:rPr lang="en-GB" sz="1400" b="1" i="0" u="none" strike="noStrike">
                          <a:solidFill>
                            <a:srgbClr val="FFFFFF"/>
                          </a:solidFill>
                          <a:effectLst/>
                          <a:latin typeface="Mitutoyo Frutiger Light" panose="02000506040000020004" pitchFamily="2" charset="0"/>
                        </a:rPr>
                        <a:t>D</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95959"/>
                    </a:solidFill>
                  </a:tcPr>
                </a:tc>
                <a:tc>
                  <a:txBody>
                    <a:bodyPr/>
                    <a:lstStyle/>
                    <a:p>
                      <a:pPr algn="ctr" fontAlgn="ctr"/>
                      <a:r>
                        <a:rPr lang="en-GB" sz="1400" b="1" i="0" u="none" strike="noStrike">
                          <a:solidFill>
                            <a:srgbClr val="FFFFFF"/>
                          </a:solidFill>
                          <a:effectLst/>
                          <a:latin typeface="Mitutoyo Frutiger Light" panose="02000506040000020004" pitchFamily="2" charset="0"/>
                        </a:rPr>
                        <a:t>E</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95959"/>
                    </a:solidFill>
                  </a:tcPr>
                </a:tc>
                <a:tc>
                  <a:txBody>
                    <a:bodyPr/>
                    <a:lstStyle/>
                    <a:p>
                      <a:pPr algn="ctr" fontAlgn="ctr"/>
                      <a:r>
                        <a:rPr lang="en-GB" sz="1400" b="1" i="0" u="none" strike="noStrike">
                          <a:solidFill>
                            <a:srgbClr val="FFFFFF"/>
                          </a:solidFill>
                          <a:effectLst/>
                          <a:latin typeface="Mitutoyo Frutiger Light" panose="02000506040000020004" pitchFamily="2" charset="0"/>
                        </a:rPr>
                        <a:t>G</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95959"/>
                    </a:solidFill>
                  </a:tcPr>
                </a:tc>
                <a:tc>
                  <a:txBody>
                    <a:bodyPr/>
                    <a:lstStyle/>
                    <a:p>
                      <a:pPr algn="ctr" fontAlgn="ctr"/>
                      <a:r>
                        <a:rPr lang="en-GB" sz="1400" b="1" i="0" u="none" strike="noStrike">
                          <a:solidFill>
                            <a:srgbClr val="FFFFFF"/>
                          </a:solidFill>
                          <a:effectLst/>
                          <a:latin typeface="Mitutoyo Frutiger Light" panose="02000506040000020004" pitchFamily="2" charset="0"/>
                        </a:rPr>
                        <a:t>H</a:t>
                      </a:r>
                    </a:p>
                  </a:txBody>
                  <a:tcPr marL="7620" marR="7620" marT="7620"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95959"/>
                    </a:solidFill>
                  </a:tcPr>
                </a:tc>
                <a:extLst>
                  <a:ext uri="{0D108BD9-81ED-4DB2-BD59-A6C34878D82A}">
                    <a16:rowId xmlns:a16="http://schemas.microsoft.com/office/drawing/2014/main" val="1376856613"/>
                  </a:ext>
                </a:extLst>
              </a:tr>
              <a:tr h="182880">
                <a:tc>
                  <a:txBody>
                    <a:bodyPr/>
                    <a:lstStyle/>
                    <a:p>
                      <a:pPr algn="l" fontAlgn="b"/>
                      <a:r>
                        <a:rPr lang="en-GB" sz="1400" b="1" i="0" u="none" strike="noStrike">
                          <a:solidFill>
                            <a:srgbClr val="000000"/>
                          </a:solidFill>
                          <a:effectLst/>
                          <a:latin typeface="Mitutoyo Frutiger Light" panose="02000506040000020004" pitchFamily="2" charset="0"/>
                        </a:rPr>
                        <a:t>K551424</a:t>
                      </a:r>
                    </a:p>
                  </a:txBody>
                  <a:tcPr marL="7620" marR="7620" marT="7620"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GB" sz="1400" b="0" i="0" u="none" strike="noStrike" dirty="0">
                          <a:solidFill>
                            <a:srgbClr val="000000"/>
                          </a:solidFill>
                          <a:effectLst/>
                          <a:latin typeface="Mitutoyo Frutiger Light" panose="02000506040000020004" pitchFamily="2" charset="0"/>
                        </a:rPr>
                        <a:t>360</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GB" sz="1400" b="0" i="0" u="none" strike="noStrike">
                          <a:solidFill>
                            <a:srgbClr val="000000"/>
                          </a:solidFill>
                          <a:effectLst/>
                          <a:latin typeface="Mitutoyo Frutiger Light" panose="02000506040000020004" pitchFamily="2" charset="0"/>
                        </a:rPr>
                        <a:t>500</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GB" sz="1400" b="0" i="0" u="none" strike="noStrike">
                          <a:solidFill>
                            <a:srgbClr val="000000"/>
                          </a:solidFill>
                          <a:effectLst/>
                          <a:latin typeface="Mitutoyo Frutiger Light" panose="02000506040000020004" pitchFamily="2" charset="0"/>
                        </a:rPr>
                        <a:t>200</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GB" sz="1400" b="0" i="0" u="none" strike="noStrike">
                          <a:solidFill>
                            <a:srgbClr val="000000"/>
                          </a:solidFill>
                          <a:effectLst/>
                          <a:latin typeface="Mitutoyo Frutiger Light" panose="02000506040000020004" pitchFamily="2" charset="0"/>
                        </a:rPr>
                        <a:t>255</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GB" sz="1400" b="0" i="0" u="none" strike="noStrike">
                          <a:solidFill>
                            <a:srgbClr val="000000"/>
                          </a:solidFill>
                          <a:effectLst/>
                          <a:latin typeface="Mitutoyo Frutiger Light" panose="02000506040000020004" pitchFamily="2" charset="0"/>
                        </a:rPr>
                        <a:t>80</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GB" sz="1400" b="0" i="0" u="none" strike="noStrike">
                          <a:solidFill>
                            <a:srgbClr val="000000"/>
                          </a:solidFill>
                          <a:effectLst/>
                          <a:latin typeface="Mitutoyo Frutiger Light" panose="02000506040000020004" pitchFamily="2" charset="0"/>
                        </a:rPr>
                        <a:t>148</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GB" sz="1400" b="0" i="0" u="none" strike="noStrike">
                          <a:solidFill>
                            <a:srgbClr val="000000"/>
                          </a:solidFill>
                          <a:effectLst/>
                          <a:latin typeface="Mitutoyo Frutiger Light" panose="02000506040000020004" pitchFamily="2" charset="0"/>
                        </a:rPr>
                        <a:t>150</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GB" sz="1400" b="0" i="0" u="none" strike="noStrike">
                          <a:solidFill>
                            <a:srgbClr val="000000"/>
                          </a:solidFill>
                          <a:effectLst/>
                          <a:latin typeface="Mitutoyo Frutiger Light" panose="02000506040000020004" pitchFamily="2" charset="0"/>
                        </a:rPr>
                        <a:t>218</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4247341368"/>
                  </a:ext>
                </a:extLst>
              </a:tr>
              <a:tr h="182880">
                <a:tc>
                  <a:txBody>
                    <a:bodyPr/>
                    <a:lstStyle/>
                    <a:p>
                      <a:pPr algn="l" fontAlgn="b"/>
                      <a:r>
                        <a:rPr lang="en-GB" sz="1400" b="1" i="0" u="none" strike="noStrike">
                          <a:solidFill>
                            <a:srgbClr val="000000"/>
                          </a:solidFill>
                          <a:effectLst/>
                          <a:latin typeface="Mitutoyo Frutiger Light" panose="02000506040000020004" pitchFamily="2" charset="0"/>
                        </a:rPr>
                        <a:t>K551429</a:t>
                      </a:r>
                    </a:p>
                  </a:txBody>
                  <a:tcPr marL="7620" marR="7620" marT="7620"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GB" sz="1400" b="0" i="0" u="none" strike="noStrike">
                          <a:solidFill>
                            <a:srgbClr val="000000"/>
                          </a:solidFill>
                          <a:effectLst/>
                          <a:latin typeface="Mitutoyo Frutiger Light" panose="02000506040000020004" pitchFamily="2" charset="0"/>
                        </a:rPr>
                        <a:t>600</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GB" sz="1400" b="0" i="0" u="none" strike="noStrike">
                          <a:solidFill>
                            <a:srgbClr val="000000"/>
                          </a:solidFill>
                          <a:effectLst/>
                          <a:latin typeface="Mitutoyo Frutiger Light" panose="02000506040000020004" pitchFamily="2" charset="0"/>
                        </a:rPr>
                        <a:t>740</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GB" sz="1400" b="0" i="0" u="none" strike="noStrike">
                          <a:solidFill>
                            <a:srgbClr val="000000"/>
                          </a:solidFill>
                          <a:effectLst/>
                          <a:latin typeface="Mitutoyo Frutiger Light" panose="02000506040000020004" pitchFamily="2" charset="0"/>
                        </a:rPr>
                        <a:t>200</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GB" sz="1400" b="0" i="0" u="none" strike="noStrike">
                          <a:solidFill>
                            <a:srgbClr val="000000"/>
                          </a:solidFill>
                          <a:effectLst/>
                          <a:latin typeface="Mitutoyo Frutiger Light" panose="02000506040000020004" pitchFamily="2" charset="0"/>
                        </a:rPr>
                        <a:t>255</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GB" sz="1400" b="0" i="0" u="none" strike="noStrike">
                          <a:solidFill>
                            <a:srgbClr val="000000"/>
                          </a:solidFill>
                          <a:effectLst/>
                          <a:latin typeface="Mitutoyo Frutiger Light" panose="02000506040000020004" pitchFamily="2" charset="0"/>
                        </a:rPr>
                        <a:t>80</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GB" sz="1400" b="0" i="0" u="none" strike="noStrike">
                          <a:solidFill>
                            <a:srgbClr val="000000"/>
                          </a:solidFill>
                          <a:effectLst/>
                          <a:latin typeface="Mitutoyo Frutiger Light" panose="02000506040000020004" pitchFamily="2" charset="0"/>
                        </a:rPr>
                        <a:t>148</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GB" sz="1400" b="0" i="0" u="none" strike="noStrike">
                          <a:solidFill>
                            <a:srgbClr val="000000"/>
                          </a:solidFill>
                          <a:effectLst/>
                          <a:latin typeface="Mitutoyo Frutiger Light" panose="02000506040000020004" pitchFamily="2" charset="0"/>
                        </a:rPr>
                        <a:t>150</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GB" sz="1400" b="0" i="0" u="none" strike="noStrike">
                          <a:solidFill>
                            <a:srgbClr val="000000"/>
                          </a:solidFill>
                          <a:effectLst/>
                          <a:latin typeface="Mitutoyo Frutiger Light" panose="02000506040000020004" pitchFamily="2" charset="0"/>
                        </a:rPr>
                        <a:t>218</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2577962785"/>
                  </a:ext>
                </a:extLst>
              </a:tr>
              <a:tr h="182880">
                <a:tc>
                  <a:txBody>
                    <a:bodyPr/>
                    <a:lstStyle/>
                    <a:p>
                      <a:pPr algn="l" fontAlgn="b"/>
                      <a:r>
                        <a:rPr lang="en-GB" sz="1400" b="1" i="0" u="none" strike="noStrike">
                          <a:solidFill>
                            <a:srgbClr val="000000"/>
                          </a:solidFill>
                          <a:effectLst/>
                          <a:latin typeface="Mitutoyo Frutiger Light" panose="02000506040000020004" pitchFamily="2" charset="0"/>
                        </a:rPr>
                        <a:t>K551430</a:t>
                      </a:r>
                    </a:p>
                  </a:txBody>
                  <a:tcPr marL="7620" marR="7620" marT="7620"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GB" sz="1400" b="0" i="0" u="none" strike="noStrike">
                          <a:solidFill>
                            <a:srgbClr val="000000"/>
                          </a:solidFill>
                          <a:effectLst/>
                          <a:latin typeface="Mitutoyo Frutiger Light" panose="02000506040000020004" pitchFamily="2" charset="0"/>
                        </a:rPr>
                        <a:t>1000</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GB" sz="1400" b="0" i="0" u="none" strike="noStrike">
                          <a:solidFill>
                            <a:srgbClr val="000000"/>
                          </a:solidFill>
                          <a:effectLst/>
                          <a:latin typeface="Mitutoyo Frutiger Light" panose="02000506040000020004" pitchFamily="2" charset="0"/>
                        </a:rPr>
                        <a:t>1150</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GB" sz="1400" b="0" i="0" u="none" strike="noStrike">
                          <a:solidFill>
                            <a:srgbClr val="000000"/>
                          </a:solidFill>
                          <a:effectLst/>
                          <a:latin typeface="Mitutoyo Frutiger Light" panose="02000506040000020004" pitchFamily="2" charset="0"/>
                        </a:rPr>
                        <a:t>200</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GB" sz="1400" b="0" i="0" u="none" strike="noStrike">
                          <a:solidFill>
                            <a:srgbClr val="000000"/>
                          </a:solidFill>
                          <a:effectLst/>
                          <a:latin typeface="Mitutoyo Frutiger Light" panose="02000506040000020004" pitchFamily="2" charset="0"/>
                        </a:rPr>
                        <a:t>255</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GB" sz="1400" b="0" i="0" u="none" strike="noStrike">
                          <a:solidFill>
                            <a:srgbClr val="000000"/>
                          </a:solidFill>
                          <a:effectLst/>
                          <a:latin typeface="Mitutoyo Frutiger Light" panose="02000506040000020004" pitchFamily="2" charset="0"/>
                        </a:rPr>
                        <a:t>80</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GB" sz="1400" b="0" i="0" u="none" strike="noStrike">
                          <a:solidFill>
                            <a:srgbClr val="000000"/>
                          </a:solidFill>
                          <a:effectLst/>
                          <a:latin typeface="Mitutoyo Frutiger Light" panose="02000506040000020004" pitchFamily="2" charset="0"/>
                        </a:rPr>
                        <a:t>148</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GB" sz="1400" b="0" i="0" u="none" strike="noStrike">
                          <a:solidFill>
                            <a:srgbClr val="000000"/>
                          </a:solidFill>
                          <a:effectLst/>
                          <a:latin typeface="Mitutoyo Frutiger Light" panose="02000506040000020004" pitchFamily="2" charset="0"/>
                        </a:rPr>
                        <a:t>150</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GB" sz="1400" b="0" i="0" u="none" strike="noStrike" dirty="0">
                          <a:solidFill>
                            <a:srgbClr val="000000"/>
                          </a:solidFill>
                          <a:effectLst/>
                          <a:latin typeface="Mitutoyo Frutiger Light" panose="02000506040000020004" pitchFamily="2" charset="0"/>
                        </a:rPr>
                        <a:t>218</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1262911810"/>
                  </a:ext>
                </a:extLst>
              </a:tr>
            </a:tbl>
          </a:graphicData>
        </a:graphic>
      </p:graphicFrame>
      <p:graphicFrame>
        <p:nvGraphicFramePr>
          <p:cNvPr id="15" name="Table 14">
            <a:extLst>
              <a:ext uri="{FF2B5EF4-FFF2-40B4-BE49-F238E27FC236}">
                <a16:creationId xmlns:a16="http://schemas.microsoft.com/office/drawing/2014/main" id="{EC89765A-C873-1A78-E0B8-DD31D1F980F4}"/>
              </a:ext>
            </a:extLst>
          </p:cNvPr>
          <p:cNvGraphicFramePr>
            <a:graphicFrameLocks noGrp="1"/>
          </p:cNvGraphicFramePr>
          <p:nvPr>
            <p:extLst>
              <p:ext uri="{D42A27DB-BD31-4B8C-83A1-F6EECF244321}">
                <p14:modId xmlns:p14="http://schemas.microsoft.com/office/powerpoint/2010/main" val="1553316177"/>
              </p:ext>
            </p:extLst>
          </p:nvPr>
        </p:nvGraphicFramePr>
        <p:xfrm>
          <a:off x="561091" y="12061869"/>
          <a:ext cx="9610905" cy="1097280"/>
        </p:xfrm>
        <a:graphic>
          <a:graphicData uri="http://schemas.openxmlformats.org/drawingml/2006/table">
            <a:tbl>
              <a:tblPr/>
              <a:tblGrid>
                <a:gridCol w="702458">
                  <a:extLst>
                    <a:ext uri="{9D8B030D-6E8A-4147-A177-3AD203B41FA5}">
                      <a16:colId xmlns:a16="http://schemas.microsoft.com/office/drawing/2014/main" val="314554301"/>
                    </a:ext>
                  </a:extLst>
                </a:gridCol>
                <a:gridCol w="1420881">
                  <a:extLst>
                    <a:ext uri="{9D8B030D-6E8A-4147-A177-3AD203B41FA5}">
                      <a16:colId xmlns:a16="http://schemas.microsoft.com/office/drawing/2014/main" val="1875914736"/>
                    </a:ext>
                  </a:extLst>
                </a:gridCol>
                <a:gridCol w="1117548">
                  <a:extLst>
                    <a:ext uri="{9D8B030D-6E8A-4147-A177-3AD203B41FA5}">
                      <a16:colId xmlns:a16="http://schemas.microsoft.com/office/drawing/2014/main" val="3275262820"/>
                    </a:ext>
                  </a:extLst>
                </a:gridCol>
                <a:gridCol w="1245267">
                  <a:extLst>
                    <a:ext uri="{9D8B030D-6E8A-4147-A177-3AD203B41FA5}">
                      <a16:colId xmlns:a16="http://schemas.microsoft.com/office/drawing/2014/main" val="1111229599"/>
                    </a:ext>
                  </a:extLst>
                </a:gridCol>
                <a:gridCol w="1277197">
                  <a:extLst>
                    <a:ext uri="{9D8B030D-6E8A-4147-A177-3AD203B41FA5}">
                      <a16:colId xmlns:a16="http://schemas.microsoft.com/office/drawing/2014/main" val="2214063277"/>
                    </a:ext>
                  </a:extLst>
                </a:gridCol>
                <a:gridCol w="1245267">
                  <a:extLst>
                    <a:ext uri="{9D8B030D-6E8A-4147-A177-3AD203B41FA5}">
                      <a16:colId xmlns:a16="http://schemas.microsoft.com/office/drawing/2014/main" val="367062474"/>
                    </a:ext>
                  </a:extLst>
                </a:gridCol>
                <a:gridCol w="1213336">
                  <a:extLst>
                    <a:ext uri="{9D8B030D-6E8A-4147-A177-3AD203B41FA5}">
                      <a16:colId xmlns:a16="http://schemas.microsoft.com/office/drawing/2014/main" val="1849852825"/>
                    </a:ext>
                  </a:extLst>
                </a:gridCol>
                <a:gridCol w="606668">
                  <a:extLst>
                    <a:ext uri="{9D8B030D-6E8A-4147-A177-3AD203B41FA5}">
                      <a16:colId xmlns:a16="http://schemas.microsoft.com/office/drawing/2014/main" val="3804270508"/>
                    </a:ext>
                  </a:extLst>
                </a:gridCol>
                <a:gridCol w="782283">
                  <a:extLst>
                    <a:ext uri="{9D8B030D-6E8A-4147-A177-3AD203B41FA5}">
                      <a16:colId xmlns:a16="http://schemas.microsoft.com/office/drawing/2014/main" val="1545163946"/>
                    </a:ext>
                  </a:extLst>
                </a:gridCol>
              </a:tblGrid>
              <a:tr h="365760">
                <a:tc>
                  <a:txBody>
                    <a:bodyPr/>
                    <a:lstStyle/>
                    <a:p>
                      <a:pPr algn="l" fontAlgn="ctr"/>
                      <a:r>
                        <a:rPr lang="en-GB" sz="1400" b="1" i="0" u="none" strike="noStrike">
                          <a:solidFill>
                            <a:srgbClr val="FFFFFF"/>
                          </a:solidFill>
                          <a:effectLst/>
                          <a:latin typeface="Mitutoyo Frutiger Light" panose="02000506040000020004" pitchFamily="2" charset="0"/>
                        </a:rPr>
                        <a:t>Material</a:t>
                      </a:r>
                    </a:p>
                  </a:txBody>
                  <a:tcPr marL="7620" marR="7620" marT="7620" marB="0" anchor="ctr">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ED6F27"/>
                    </a:solidFill>
                  </a:tcPr>
                </a:tc>
                <a:tc>
                  <a:txBody>
                    <a:bodyPr/>
                    <a:lstStyle/>
                    <a:p>
                      <a:pPr algn="ctr" fontAlgn="ctr"/>
                      <a:r>
                        <a:rPr lang="en-GB" sz="1400" b="1" i="0" u="none" strike="noStrike">
                          <a:solidFill>
                            <a:srgbClr val="FFFFFF"/>
                          </a:solidFill>
                          <a:effectLst/>
                          <a:latin typeface="Mitutoyo Frutiger Light" panose="02000506040000020004" pitchFamily="2" charset="0"/>
                        </a:rPr>
                        <a:t>Distance between centers</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ED6F27"/>
                    </a:solidFill>
                  </a:tcPr>
                </a:tc>
                <a:tc>
                  <a:txBody>
                    <a:bodyPr/>
                    <a:lstStyle/>
                    <a:p>
                      <a:pPr algn="ctr" fontAlgn="ctr"/>
                      <a:r>
                        <a:rPr lang="en-GB" sz="1400" b="1" i="0" u="none" strike="noStrike">
                          <a:solidFill>
                            <a:srgbClr val="FFFFFF"/>
                          </a:solidFill>
                          <a:effectLst/>
                          <a:latin typeface="Mitutoyo Frutiger Light" panose="02000506040000020004" pitchFamily="2" charset="0"/>
                        </a:rPr>
                        <a:t>Center height</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ED6F27"/>
                    </a:solidFill>
                  </a:tcPr>
                </a:tc>
                <a:tc>
                  <a:txBody>
                    <a:bodyPr/>
                    <a:lstStyle/>
                    <a:p>
                      <a:pPr algn="ctr" fontAlgn="ctr"/>
                      <a:r>
                        <a:rPr lang="en-GB" sz="1400" b="1" i="0" u="none" strike="noStrike">
                          <a:solidFill>
                            <a:srgbClr val="FFFFFF"/>
                          </a:solidFill>
                          <a:effectLst/>
                          <a:latin typeface="Mitutoyo Frutiger Light" panose="02000506040000020004" pitchFamily="2" charset="0"/>
                        </a:rPr>
                        <a:t>Centre point angle</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ED6F27"/>
                    </a:solidFill>
                  </a:tcPr>
                </a:tc>
                <a:tc>
                  <a:txBody>
                    <a:bodyPr/>
                    <a:lstStyle/>
                    <a:p>
                      <a:pPr algn="ctr" fontAlgn="ctr"/>
                      <a:r>
                        <a:rPr lang="en-GB" sz="1400" b="1" i="0" u="none" strike="noStrike">
                          <a:solidFill>
                            <a:srgbClr val="FFFFFF"/>
                          </a:solidFill>
                          <a:effectLst/>
                          <a:latin typeface="Mitutoyo Frutiger Light" panose="02000506040000020004" pitchFamily="2" charset="0"/>
                        </a:rPr>
                        <a:t>Indicator stand column height</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ED6F27"/>
                    </a:solidFill>
                  </a:tcPr>
                </a:tc>
                <a:tc>
                  <a:txBody>
                    <a:bodyPr/>
                    <a:lstStyle/>
                    <a:p>
                      <a:pPr algn="ctr" fontAlgn="ctr"/>
                      <a:r>
                        <a:rPr lang="en-GB" sz="1400" b="1" i="0" u="none" strike="noStrike">
                          <a:solidFill>
                            <a:srgbClr val="FFFFFF"/>
                          </a:solidFill>
                          <a:effectLst/>
                          <a:latin typeface="Mitutoyo Frutiger Light" panose="02000506040000020004" pitchFamily="2" charset="0"/>
                        </a:rPr>
                        <a:t>Measuring arm length</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ED6F27"/>
                    </a:solidFill>
                  </a:tcPr>
                </a:tc>
                <a:tc>
                  <a:txBody>
                    <a:bodyPr/>
                    <a:lstStyle/>
                    <a:p>
                      <a:pPr algn="ctr" fontAlgn="ctr"/>
                      <a:r>
                        <a:rPr lang="en-GB" sz="1400" b="1" i="0" u="none" strike="noStrike">
                          <a:solidFill>
                            <a:srgbClr val="FFFFFF"/>
                          </a:solidFill>
                          <a:effectLst/>
                          <a:latin typeface="Mitutoyo Frutiger Light" panose="02000506040000020004" pitchFamily="2" charset="0"/>
                        </a:rPr>
                        <a:t>Base plate</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ED6F27"/>
                    </a:solidFill>
                  </a:tcPr>
                </a:tc>
                <a:tc>
                  <a:txBody>
                    <a:bodyPr/>
                    <a:lstStyle/>
                    <a:p>
                      <a:pPr algn="ctr" fontAlgn="ctr"/>
                      <a:r>
                        <a:rPr lang="en-GB" sz="1400" b="1" i="0" u="none" strike="noStrike">
                          <a:solidFill>
                            <a:srgbClr val="FFFFFF"/>
                          </a:solidFill>
                          <a:effectLst/>
                          <a:latin typeface="Mitutoyo Frutiger Light" panose="02000506040000020004" pitchFamily="2" charset="0"/>
                        </a:rPr>
                        <a:t>Load</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ED6F27"/>
                    </a:solidFill>
                  </a:tcPr>
                </a:tc>
                <a:tc>
                  <a:txBody>
                    <a:bodyPr/>
                    <a:lstStyle/>
                    <a:p>
                      <a:pPr algn="ctr" fontAlgn="ctr"/>
                      <a:r>
                        <a:rPr lang="en-GB" sz="1400" b="1" i="0" u="none" strike="noStrike">
                          <a:solidFill>
                            <a:srgbClr val="FFFFFF"/>
                          </a:solidFill>
                          <a:effectLst/>
                          <a:latin typeface="Mitutoyo Frutiger Light" panose="02000506040000020004" pitchFamily="2" charset="0"/>
                        </a:rPr>
                        <a:t>weight</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ED6F27"/>
                    </a:solidFill>
                  </a:tcPr>
                </a:tc>
                <a:extLst>
                  <a:ext uri="{0D108BD9-81ED-4DB2-BD59-A6C34878D82A}">
                    <a16:rowId xmlns:a16="http://schemas.microsoft.com/office/drawing/2014/main" val="2911664763"/>
                  </a:ext>
                </a:extLst>
              </a:tr>
              <a:tr h="182880">
                <a:tc>
                  <a:txBody>
                    <a:bodyPr/>
                    <a:lstStyle/>
                    <a:p>
                      <a:pPr algn="l" fontAlgn="b"/>
                      <a:r>
                        <a:rPr lang="en-GB" sz="1400" b="1" i="0" u="none" strike="noStrike" dirty="0">
                          <a:solidFill>
                            <a:srgbClr val="000000"/>
                          </a:solidFill>
                          <a:effectLst/>
                          <a:latin typeface="Mitutoyo Frutiger Light" panose="02000506040000020004" pitchFamily="2" charset="0"/>
                        </a:rPr>
                        <a:t>K551424</a:t>
                      </a:r>
                    </a:p>
                  </a:txBody>
                  <a:tcPr marL="7620" marR="7620" marT="7620"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GB" sz="1400" b="0" i="0" u="none" strike="noStrike">
                          <a:solidFill>
                            <a:srgbClr val="000000"/>
                          </a:solidFill>
                          <a:effectLst/>
                          <a:latin typeface="Mitutoyo Frutiger Light" panose="02000506040000020004" pitchFamily="2" charset="0"/>
                        </a:rPr>
                        <a:t>360 mm</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GB" sz="1400" b="0" i="0" u="none" strike="noStrike">
                          <a:solidFill>
                            <a:srgbClr val="000000"/>
                          </a:solidFill>
                          <a:effectLst/>
                          <a:latin typeface="Mitutoyo Frutiger Light" panose="02000506040000020004" pitchFamily="2" charset="0"/>
                        </a:rPr>
                        <a:t>80 mm</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GB" sz="1400" b="0" i="0" u="none" strike="noStrike">
                          <a:solidFill>
                            <a:srgbClr val="000000"/>
                          </a:solidFill>
                          <a:effectLst/>
                          <a:latin typeface="Mitutoyo Frutiger Light" panose="02000506040000020004" pitchFamily="2" charset="0"/>
                        </a:rPr>
                        <a:t>60° </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GB" sz="1400" b="0" i="0" u="none" strike="noStrike">
                          <a:solidFill>
                            <a:srgbClr val="000000"/>
                          </a:solidFill>
                          <a:effectLst/>
                          <a:latin typeface="Mitutoyo Frutiger Light" panose="02000506040000020004" pitchFamily="2" charset="0"/>
                        </a:rPr>
                        <a:t>177 mm</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GB" sz="1400" b="0" i="0" u="none" strike="noStrike">
                          <a:solidFill>
                            <a:srgbClr val="000000"/>
                          </a:solidFill>
                          <a:effectLst/>
                          <a:latin typeface="Mitutoyo Frutiger Light" panose="02000506040000020004" pitchFamily="2" charset="0"/>
                        </a:rPr>
                        <a:t>150 mm</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GB" sz="1400" b="0" i="0" u="none" strike="noStrike">
                          <a:solidFill>
                            <a:srgbClr val="000000"/>
                          </a:solidFill>
                          <a:effectLst/>
                          <a:latin typeface="Mitutoyo Frutiger Light" panose="02000506040000020004" pitchFamily="2" charset="0"/>
                        </a:rPr>
                        <a:t>500 x 200 mm</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GB" sz="1400" b="0" i="0" u="none" strike="noStrike">
                          <a:solidFill>
                            <a:srgbClr val="000000"/>
                          </a:solidFill>
                          <a:effectLst/>
                          <a:latin typeface="Mitutoyo Frutiger Light" panose="02000506040000020004" pitchFamily="2" charset="0"/>
                        </a:rPr>
                        <a:t>10 kg</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GB" sz="1400" b="0" i="0" u="none" strike="noStrike" dirty="0">
                          <a:solidFill>
                            <a:srgbClr val="000000"/>
                          </a:solidFill>
                          <a:effectLst/>
                          <a:latin typeface="Mitutoyo Frutiger Light" panose="02000506040000020004" pitchFamily="2" charset="0"/>
                        </a:rPr>
                        <a:t>11,4 kg</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3257018293"/>
                  </a:ext>
                </a:extLst>
              </a:tr>
              <a:tr h="182880">
                <a:tc>
                  <a:txBody>
                    <a:bodyPr/>
                    <a:lstStyle/>
                    <a:p>
                      <a:pPr algn="l" fontAlgn="b"/>
                      <a:r>
                        <a:rPr lang="en-GB" sz="1400" b="1" i="0" u="none" strike="noStrike" dirty="0">
                          <a:solidFill>
                            <a:srgbClr val="000000"/>
                          </a:solidFill>
                          <a:effectLst/>
                          <a:latin typeface="Mitutoyo Frutiger Light" panose="02000506040000020004" pitchFamily="2" charset="0"/>
                        </a:rPr>
                        <a:t>K551429</a:t>
                      </a:r>
                    </a:p>
                  </a:txBody>
                  <a:tcPr marL="7620" marR="7620" marT="7620"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GB" sz="1400" b="0" i="0" u="none" strike="noStrike">
                          <a:solidFill>
                            <a:srgbClr val="000000"/>
                          </a:solidFill>
                          <a:effectLst/>
                          <a:latin typeface="Mitutoyo Frutiger Light" panose="02000506040000020004" pitchFamily="2" charset="0"/>
                        </a:rPr>
                        <a:t>600 mm</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GB" sz="1400" b="0" i="0" u="none" strike="noStrike">
                          <a:solidFill>
                            <a:srgbClr val="000000"/>
                          </a:solidFill>
                          <a:effectLst/>
                          <a:latin typeface="Mitutoyo Frutiger Light" panose="02000506040000020004" pitchFamily="2" charset="0"/>
                        </a:rPr>
                        <a:t>80 mm</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GB" sz="1400" b="0" i="0" u="none" strike="noStrike" dirty="0">
                          <a:solidFill>
                            <a:srgbClr val="000000"/>
                          </a:solidFill>
                          <a:effectLst/>
                          <a:latin typeface="Mitutoyo Frutiger Light" panose="02000506040000020004" pitchFamily="2" charset="0"/>
                        </a:rPr>
                        <a:t>60° </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GB" sz="1400" b="0" i="0" u="none" strike="noStrike">
                          <a:solidFill>
                            <a:srgbClr val="000000"/>
                          </a:solidFill>
                          <a:effectLst/>
                          <a:latin typeface="Mitutoyo Frutiger Light" panose="02000506040000020004" pitchFamily="2" charset="0"/>
                        </a:rPr>
                        <a:t>177 mm</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GB" sz="1400" b="0" i="0" u="none" strike="noStrike">
                          <a:solidFill>
                            <a:srgbClr val="000000"/>
                          </a:solidFill>
                          <a:effectLst/>
                          <a:latin typeface="Mitutoyo Frutiger Light" panose="02000506040000020004" pitchFamily="2" charset="0"/>
                        </a:rPr>
                        <a:t>150 mm</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GB" sz="1400" b="0" i="0" u="none" strike="noStrike">
                          <a:solidFill>
                            <a:srgbClr val="000000"/>
                          </a:solidFill>
                          <a:effectLst/>
                          <a:latin typeface="Mitutoyo Frutiger Light" panose="02000506040000020004" pitchFamily="2" charset="0"/>
                        </a:rPr>
                        <a:t>740 x 200 mm</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GB" sz="1400" b="0" i="0" u="none" strike="noStrike" dirty="0">
                          <a:solidFill>
                            <a:srgbClr val="000000"/>
                          </a:solidFill>
                          <a:effectLst/>
                          <a:latin typeface="Mitutoyo Frutiger Light" panose="02000506040000020004" pitchFamily="2" charset="0"/>
                        </a:rPr>
                        <a:t>10 kg</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GB" sz="1400" b="0" i="0" u="none" strike="noStrike">
                          <a:solidFill>
                            <a:srgbClr val="000000"/>
                          </a:solidFill>
                          <a:effectLst/>
                          <a:latin typeface="Mitutoyo Frutiger Light" panose="02000506040000020004" pitchFamily="2" charset="0"/>
                        </a:rPr>
                        <a:t>14,5 kg</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79859354"/>
                  </a:ext>
                </a:extLst>
              </a:tr>
              <a:tr h="182880">
                <a:tc>
                  <a:txBody>
                    <a:bodyPr/>
                    <a:lstStyle/>
                    <a:p>
                      <a:pPr algn="l" fontAlgn="b"/>
                      <a:r>
                        <a:rPr lang="en-GB" sz="1400" b="1" i="0" u="none" strike="noStrike" dirty="0">
                          <a:solidFill>
                            <a:srgbClr val="000000"/>
                          </a:solidFill>
                          <a:effectLst/>
                          <a:latin typeface="Mitutoyo Frutiger Light" panose="02000506040000020004" pitchFamily="2" charset="0"/>
                        </a:rPr>
                        <a:t>K551430</a:t>
                      </a:r>
                    </a:p>
                  </a:txBody>
                  <a:tcPr marL="7620" marR="7620" marT="7620"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GB" sz="1400" b="0" i="0" u="none" strike="noStrike">
                          <a:solidFill>
                            <a:srgbClr val="000000"/>
                          </a:solidFill>
                          <a:effectLst/>
                          <a:latin typeface="Mitutoyo Frutiger Light" panose="02000506040000020004" pitchFamily="2" charset="0"/>
                        </a:rPr>
                        <a:t>1.000 mm</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GB" sz="1400" b="0" i="0" u="none" strike="noStrike">
                          <a:solidFill>
                            <a:srgbClr val="000000"/>
                          </a:solidFill>
                          <a:effectLst/>
                          <a:latin typeface="Mitutoyo Frutiger Light" panose="02000506040000020004" pitchFamily="2" charset="0"/>
                        </a:rPr>
                        <a:t>80 mm</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GB" sz="1400" b="0" i="0" u="none" strike="noStrike">
                          <a:solidFill>
                            <a:srgbClr val="000000"/>
                          </a:solidFill>
                          <a:effectLst/>
                          <a:latin typeface="Mitutoyo Frutiger Light" panose="02000506040000020004" pitchFamily="2" charset="0"/>
                        </a:rPr>
                        <a:t>60° </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GB" sz="1400" b="0" i="0" u="none" strike="noStrike">
                          <a:solidFill>
                            <a:srgbClr val="000000"/>
                          </a:solidFill>
                          <a:effectLst/>
                          <a:latin typeface="Mitutoyo Frutiger Light" panose="02000506040000020004" pitchFamily="2" charset="0"/>
                        </a:rPr>
                        <a:t>177 mm</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GB" sz="1400" b="0" i="0" u="none" strike="noStrike">
                          <a:solidFill>
                            <a:srgbClr val="000000"/>
                          </a:solidFill>
                          <a:effectLst/>
                          <a:latin typeface="Mitutoyo Frutiger Light" panose="02000506040000020004" pitchFamily="2" charset="0"/>
                        </a:rPr>
                        <a:t>150 mm</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GB" sz="1400" b="0" i="0" u="none" strike="noStrike">
                          <a:solidFill>
                            <a:srgbClr val="000000"/>
                          </a:solidFill>
                          <a:effectLst/>
                          <a:latin typeface="Mitutoyo Frutiger Light" panose="02000506040000020004" pitchFamily="2" charset="0"/>
                        </a:rPr>
                        <a:t>1.150 x 200 mm</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GB" sz="1400" b="0" i="0" u="none" strike="noStrike" dirty="0">
                          <a:solidFill>
                            <a:srgbClr val="000000"/>
                          </a:solidFill>
                          <a:effectLst/>
                          <a:latin typeface="Mitutoyo Frutiger Light" panose="02000506040000020004" pitchFamily="2" charset="0"/>
                        </a:rPr>
                        <a:t>10 kg</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GB" sz="1400" b="0" i="0" u="none" strike="noStrike" dirty="0">
                          <a:solidFill>
                            <a:srgbClr val="000000"/>
                          </a:solidFill>
                          <a:effectLst/>
                          <a:latin typeface="Mitutoyo Frutiger Light" panose="02000506040000020004" pitchFamily="2" charset="0"/>
                        </a:rPr>
                        <a:t>20 kg</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2685981150"/>
                  </a:ext>
                </a:extLst>
              </a:tr>
            </a:tbl>
          </a:graphicData>
        </a:graphic>
      </p:graphicFrame>
      <p:pic>
        <p:nvPicPr>
          <p:cNvPr id="27" name="Picture 26">
            <a:extLst>
              <a:ext uri="{FF2B5EF4-FFF2-40B4-BE49-F238E27FC236}">
                <a16:creationId xmlns:a16="http://schemas.microsoft.com/office/drawing/2014/main" id="{009F4858-69F9-1D9C-CBD2-C39B1DEC9262}"/>
              </a:ext>
            </a:extLst>
          </p:cNvPr>
          <p:cNvPicPr>
            <a:picLocks noChangeAspect="1"/>
          </p:cNvPicPr>
          <p:nvPr/>
        </p:nvPicPr>
        <p:blipFill>
          <a:blip r:embed="rId6"/>
          <a:stretch>
            <a:fillRect/>
          </a:stretch>
        </p:blipFill>
        <p:spPr>
          <a:xfrm>
            <a:off x="11030557" y="8276877"/>
            <a:ext cx="4618217" cy="3308481"/>
          </a:xfrm>
          <a:prstGeom prst="rect">
            <a:avLst/>
          </a:prstGeom>
        </p:spPr>
      </p:pic>
      <p:sp>
        <p:nvSpPr>
          <p:cNvPr id="32" name="TextBox 31">
            <a:extLst>
              <a:ext uri="{FF2B5EF4-FFF2-40B4-BE49-F238E27FC236}">
                <a16:creationId xmlns:a16="http://schemas.microsoft.com/office/drawing/2014/main" id="{D92D291C-3E2F-CF2F-1C73-E62239A0F126}"/>
              </a:ext>
            </a:extLst>
          </p:cNvPr>
          <p:cNvSpPr txBox="1"/>
          <p:nvPr/>
        </p:nvSpPr>
        <p:spPr>
          <a:xfrm>
            <a:off x="323057" y="1289817"/>
            <a:ext cx="6029324" cy="523220"/>
          </a:xfrm>
          <a:prstGeom prst="rect">
            <a:avLst/>
          </a:prstGeom>
          <a:noFill/>
        </p:spPr>
        <p:txBody>
          <a:bodyPr wrap="square">
            <a:spAutoFit/>
          </a:bodyPr>
          <a:lstStyle/>
          <a:p>
            <a:r>
              <a:rPr lang="en-GB" sz="2800" b="1" i="0" u="none" strike="noStrike" baseline="0" dirty="0">
                <a:solidFill>
                  <a:srgbClr val="FFFFFF"/>
                </a:solidFill>
                <a:latin typeface="MitutoyoFrutiger-Light" panose="02000506040000020004" pitchFamily="2" charset="0"/>
              </a:rPr>
              <a:t>Quick Check - Bench Centers  </a:t>
            </a:r>
            <a:r>
              <a:rPr lang="en-GB" sz="2800" i="0" u="none" strike="noStrike" baseline="0" dirty="0">
                <a:solidFill>
                  <a:srgbClr val="FFFFFF"/>
                </a:solidFill>
                <a:latin typeface="MitutoyoFrutiger-Light" panose="02000506040000020004" pitchFamily="2" charset="0"/>
              </a:rPr>
              <a:t>Twin-Rail Models</a:t>
            </a:r>
            <a:endParaRPr lang="en-GB" sz="2800" dirty="0"/>
          </a:p>
        </p:txBody>
      </p:sp>
      <p:pic>
        <p:nvPicPr>
          <p:cNvPr id="34" name="Picture 33">
            <a:extLst>
              <a:ext uri="{FF2B5EF4-FFF2-40B4-BE49-F238E27FC236}">
                <a16:creationId xmlns:a16="http://schemas.microsoft.com/office/drawing/2014/main" id="{7A652E18-3395-BDC0-EAFC-024F148A810B}"/>
              </a:ext>
            </a:extLst>
          </p:cNvPr>
          <p:cNvPicPr>
            <a:picLocks noChangeAspect="1"/>
          </p:cNvPicPr>
          <p:nvPr/>
        </p:nvPicPr>
        <p:blipFill>
          <a:blip r:embed="rId7"/>
          <a:stretch>
            <a:fillRect/>
          </a:stretch>
        </p:blipFill>
        <p:spPr>
          <a:xfrm>
            <a:off x="15799906" y="8276877"/>
            <a:ext cx="5276020" cy="3172290"/>
          </a:xfrm>
          <a:prstGeom prst="rect">
            <a:avLst/>
          </a:prstGeom>
        </p:spPr>
      </p:pic>
      <p:sp>
        <p:nvSpPr>
          <p:cNvPr id="35" name="Rectangle 34">
            <a:extLst>
              <a:ext uri="{FF2B5EF4-FFF2-40B4-BE49-F238E27FC236}">
                <a16:creationId xmlns:a16="http://schemas.microsoft.com/office/drawing/2014/main" id="{4B312D55-3122-4421-E59D-4BE466B9EB77}"/>
              </a:ext>
            </a:extLst>
          </p:cNvPr>
          <p:cNvSpPr/>
          <p:nvPr/>
        </p:nvSpPr>
        <p:spPr>
          <a:xfrm>
            <a:off x="15799906" y="7712075"/>
            <a:ext cx="1008387" cy="65274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77470B03-2D89-7CBE-2697-F96404AE1B05}"/>
              </a:ext>
            </a:extLst>
          </p:cNvPr>
          <p:cNvSpPr/>
          <p:nvPr/>
        </p:nvSpPr>
        <p:spPr>
          <a:xfrm rot="2025884">
            <a:off x="10768251" y="10180402"/>
            <a:ext cx="1008387" cy="85993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Connector 6">
            <a:extLst>
              <a:ext uri="{FF2B5EF4-FFF2-40B4-BE49-F238E27FC236}">
                <a16:creationId xmlns:a16="http://schemas.microsoft.com/office/drawing/2014/main" id="{C05D1B1A-F709-9510-CC17-5312F39B86EC}"/>
              </a:ext>
            </a:extLst>
          </p:cNvPr>
          <p:cNvCxnSpPr>
            <a:cxnSpLocks/>
          </p:cNvCxnSpPr>
          <p:nvPr/>
        </p:nvCxnSpPr>
        <p:spPr>
          <a:xfrm flipH="1">
            <a:off x="10733086" y="0"/>
            <a:ext cx="1" cy="1524000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B05BED4F-FC69-6927-CA9B-645413EAE4D6}"/>
              </a:ext>
            </a:extLst>
          </p:cNvPr>
          <p:cNvSpPr txBox="1"/>
          <p:nvPr/>
        </p:nvSpPr>
        <p:spPr>
          <a:xfrm>
            <a:off x="10953933" y="7826019"/>
            <a:ext cx="5549454" cy="369332"/>
          </a:xfrm>
          <a:prstGeom prst="rect">
            <a:avLst/>
          </a:prstGeom>
          <a:noFill/>
        </p:spPr>
        <p:txBody>
          <a:bodyPr wrap="square">
            <a:spAutoFit/>
          </a:bodyPr>
          <a:lstStyle/>
          <a:p>
            <a:r>
              <a:rPr lang="en-GB" b="1" dirty="0">
                <a:latin typeface="MitutoyoFrutiger-Light" panose="02000506040000020004" pitchFamily="2" charset="0"/>
              </a:rPr>
              <a:t> Dimensions: Twin-Rail Types</a:t>
            </a:r>
            <a:endParaRPr lang="en-GB" b="1" dirty="0">
              <a:solidFill>
                <a:srgbClr val="FF0000"/>
              </a:solidFill>
              <a:latin typeface="MitutoyoFrutiger-Light" panose="02000506040000020004" pitchFamily="2" charset="0"/>
            </a:endParaRPr>
          </a:p>
        </p:txBody>
      </p:sp>
      <p:sp>
        <p:nvSpPr>
          <p:cNvPr id="40" name="TextBox 39">
            <a:extLst>
              <a:ext uri="{FF2B5EF4-FFF2-40B4-BE49-F238E27FC236}">
                <a16:creationId xmlns:a16="http://schemas.microsoft.com/office/drawing/2014/main" id="{93945DAF-AF3D-38D3-9F92-087658699F89}"/>
              </a:ext>
            </a:extLst>
          </p:cNvPr>
          <p:cNvSpPr txBox="1"/>
          <p:nvPr/>
        </p:nvSpPr>
        <p:spPr>
          <a:xfrm>
            <a:off x="18622342" y="13462942"/>
            <a:ext cx="2453584" cy="276999"/>
          </a:xfrm>
          <a:prstGeom prst="rect">
            <a:avLst/>
          </a:prstGeom>
          <a:noFill/>
        </p:spPr>
        <p:txBody>
          <a:bodyPr wrap="square">
            <a:spAutoFit/>
          </a:bodyPr>
          <a:lstStyle/>
          <a:p>
            <a:r>
              <a:rPr lang="en-GB" sz="1200" b="1" dirty="0">
                <a:solidFill>
                  <a:srgbClr val="000000"/>
                </a:solidFill>
                <a:latin typeface="Mitutoyo Frutiger Light" panose="02000506040000020004" pitchFamily="2" charset="0"/>
              </a:rPr>
              <a:t>*K551439</a:t>
            </a:r>
            <a:r>
              <a:rPr lang="en-GB" sz="1200" dirty="0">
                <a:solidFill>
                  <a:srgbClr val="000000"/>
                </a:solidFill>
                <a:latin typeface="Mitutoyo Frutiger Light" panose="02000506040000020004" pitchFamily="2" charset="0"/>
              </a:rPr>
              <a:t>	Height extension set</a:t>
            </a:r>
            <a:endParaRPr lang="en-GB" sz="1600" dirty="0"/>
          </a:p>
        </p:txBody>
      </p:sp>
      <p:sp>
        <p:nvSpPr>
          <p:cNvPr id="42" name="Content Placeholder 5">
            <a:extLst>
              <a:ext uri="{FF2B5EF4-FFF2-40B4-BE49-F238E27FC236}">
                <a16:creationId xmlns:a16="http://schemas.microsoft.com/office/drawing/2014/main" id="{23E4802C-C529-233C-02E3-11EC74E9105B}"/>
              </a:ext>
            </a:extLst>
          </p:cNvPr>
          <p:cNvSpPr txBox="1">
            <a:spLocks/>
          </p:cNvSpPr>
          <p:nvPr/>
        </p:nvSpPr>
        <p:spPr bwMode="auto">
          <a:xfrm>
            <a:off x="434323" y="2409733"/>
            <a:ext cx="9623373" cy="797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800" kern="1200">
                <a:solidFill>
                  <a:schemeClr val="tx1"/>
                </a:solidFill>
                <a:latin typeface="Mitutoyo Frutiger Roman" pitchFamily="34"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l"/>
            <a:r>
              <a:rPr lang="en-US" sz="1600" dirty="0">
                <a:solidFill>
                  <a:srgbClr val="F47836"/>
                </a:solidFill>
              </a:rPr>
              <a:t>The Quick-Check center bench line comprises of a mix of standards parts from the well known </a:t>
            </a:r>
            <a:r>
              <a:rPr lang="en-US" sz="1600" b="1" dirty="0">
                <a:solidFill>
                  <a:srgbClr val="F47836"/>
                </a:solidFill>
              </a:rPr>
              <a:t>multiflex</a:t>
            </a:r>
            <a:r>
              <a:rPr lang="en-US" sz="1600" b="1" i="1" baseline="30000" dirty="0">
                <a:solidFill>
                  <a:srgbClr val="F47836"/>
                </a:solidFill>
              </a:rPr>
              <a:t>profile</a:t>
            </a:r>
            <a:r>
              <a:rPr lang="en-US" sz="1600" dirty="0">
                <a:solidFill>
                  <a:srgbClr val="F47836"/>
                </a:solidFill>
              </a:rPr>
              <a:t> line , Mitutoyo indicator holders and dedicated parts. This keeps the prices affordable. The range starts out with 3 lengths with two variations each.  </a:t>
            </a:r>
          </a:p>
        </p:txBody>
      </p:sp>
      <p:sp>
        <p:nvSpPr>
          <p:cNvPr id="44" name="Oval 43">
            <a:extLst>
              <a:ext uri="{FF2B5EF4-FFF2-40B4-BE49-F238E27FC236}">
                <a16:creationId xmlns:a16="http://schemas.microsoft.com/office/drawing/2014/main" id="{C1213B81-D5CD-A982-A58F-52AB3962D00A}"/>
              </a:ext>
            </a:extLst>
          </p:cNvPr>
          <p:cNvSpPr/>
          <p:nvPr/>
        </p:nvSpPr>
        <p:spPr>
          <a:xfrm>
            <a:off x="7087132" y="3726733"/>
            <a:ext cx="3132000" cy="3132000"/>
          </a:xfrm>
          <a:prstGeom prst="ellipse">
            <a:avLst/>
          </a:prstGeom>
          <a:blipFill>
            <a:blip r:embed="rId8"/>
            <a:stretch>
              <a:fillRect/>
            </a:stretch>
          </a:blipFill>
          <a:ln>
            <a:solidFill>
              <a:srgbClr val="ED6F2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A6D64348-3C6B-306F-3AD1-CBABCCC73FED}"/>
              </a:ext>
            </a:extLst>
          </p:cNvPr>
          <p:cNvPicPr>
            <a:picLocks noChangeAspect="1"/>
          </p:cNvPicPr>
          <p:nvPr/>
        </p:nvPicPr>
        <p:blipFill>
          <a:blip r:embed="rId9"/>
          <a:stretch>
            <a:fillRect/>
          </a:stretch>
        </p:blipFill>
        <p:spPr>
          <a:xfrm>
            <a:off x="15648774" y="2975288"/>
            <a:ext cx="5685530" cy="3763763"/>
          </a:xfrm>
          <a:prstGeom prst="rect">
            <a:avLst/>
          </a:prstGeom>
        </p:spPr>
      </p:pic>
      <p:pic>
        <p:nvPicPr>
          <p:cNvPr id="14" name="Picture 13">
            <a:extLst>
              <a:ext uri="{FF2B5EF4-FFF2-40B4-BE49-F238E27FC236}">
                <a16:creationId xmlns:a16="http://schemas.microsoft.com/office/drawing/2014/main" id="{DBF4835B-0D67-0101-989B-A6FD12035085}"/>
              </a:ext>
            </a:extLst>
          </p:cNvPr>
          <p:cNvPicPr>
            <a:picLocks noChangeAspect="1"/>
          </p:cNvPicPr>
          <p:nvPr/>
        </p:nvPicPr>
        <p:blipFill>
          <a:blip r:embed="rId10"/>
          <a:stretch>
            <a:fillRect/>
          </a:stretch>
        </p:blipFill>
        <p:spPr>
          <a:xfrm>
            <a:off x="11987200" y="2600113"/>
            <a:ext cx="2745990" cy="2006519"/>
          </a:xfrm>
          <a:prstGeom prst="rect">
            <a:avLst/>
          </a:prstGeom>
        </p:spPr>
      </p:pic>
      <p:pic>
        <p:nvPicPr>
          <p:cNvPr id="6" name="Picture 5">
            <a:extLst>
              <a:ext uri="{FF2B5EF4-FFF2-40B4-BE49-F238E27FC236}">
                <a16:creationId xmlns:a16="http://schemas.microsoft.com/office/drawing/2014/main" id="{CADFB6EE-C52F-7E06-4C10-CF5F2C8C2825}"/>
              </a:ext>
            </a:extLst>
          </p:cNvPr>
          <p:cNvPicPr>
            <a:picLocks noChangeAspect="1"/>
          </p:cNvPicPr>
          <p:nvPr/>
        </p:nvPicPr>
        <p:blipFill>
          <a:blip r:embed="rId11"/>
          <a:stretch>
            <a:fillRect/>
          </a:stretch>
        </p:blipFill>
        <p:spPr>
          <a:xfrm>
            <a:off x="11876231" y="4895438"/>
            <a:ext cx="3848109" cy="2845560"/>
          </a:xfrm>
          <a:prstGeom prst="rect">
            <a:avLst/>
          </a:prstGeom>
        </p:spPr>
      </p:pic>
      <p:sp>
        <p:nvSpPr>
          <p:cNvPr id="18" name="Oval 17">
            <a:extLst>
              <a:ext uri="{FF2B5EF4-FFF2-40B4-BE49-F238E27FC236}">
                <a16:creationId xmlns:a16="http://schemas.microsoft.com/office/drawing/2014/main" id="{44F8EF5E-CF33-A78B-E573-9EEB2F5F9048}"/>
              </a:ext>
            </a:extLst>
          </p:cNvPr>
          <p:cNvSpPr>
            <a:spLocks noChangeAspect="1"/>
          </p:cNvSpPr>
          <p:nvPr/>
        </p:nvSpPr>
        <p:spPr>
          <a:xfrm>
            <a:off x="7853388" y="7531269"/>
            <a:ext cx="2253300" cy="2253300"/>
          </a:xfrm>
          <a:prstGeom prst="ellipse">
            <a:avLst/>
          </a:prstGeom>
          <a:blipFill dpi="0" rotWithShape="1">
            <a:blip r:embed="rId12"/>
            <a:srcRect/>
            <a:stretch>
              <a:fillRect l="-5000" t="5000" r="5000" b="5000"/>
            </a:stretch>
          </a:blipFill>
          <a:ln>
            <a:solidFill>
              <a:srgbClr val="ED6F2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0200442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40485CB-7889-C3BB-EA38-735775FA080B}"/>
              </a:ext>
            </a:extLst>
          </p:cNvPr>
          <p:cNvSpPr/>
          <p:nvPr/>
        </p:nvSpPr>
        <p:spPr>
          <a:xfrm>
            <a:off x="0" y="1206500"/>
            <a:ext cx="21491574" cy="660400"/>
          </a:xfrm>
          <a:prstGeom prst="rect">
            <a:avLst/>
          </a:prstGeom>
          <a:solidFill>
            <a:srgbClr val="ED6F27"/>
          </a:solidFill>
          <a:ln>
            <a:solidFill>
              <a:srgbClr val="ED6F2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a:extLst>
              <a:ext uri="{FF2B5EF4-FFF2-40B4-BE49-F238E27FC236}">
                <a16:creationId xmlns:a16="http://schemas.microsoft.com/office/drawing/2014/main" id="{4B851A25-AE42-80E7-3BF8-58B428C28619}"/>
              </a:ext>
            </a:extLst>
          </p:cNvPr>
          <p:cNvPicPr>
            <a:picLocks noChangeAspect="1"/>
          </p:cNvPicPr>
          <p:nvPr/>
        </p:nvPicPr>
        <p:blipFill>
          <a:blip r:embed="rId2"/>
          <a:stretch>
            <a:fillRect/>
          </a:stretch>
        </p:blipFill>
        <p:spPr>
          <a:xfrm>
            <a:off x="38100" y="-7001"/>
            <a:ext cx="21386800" cy="786933"/>
          </a:xfrm>
          <a:prstGeom prst="rect">
            <a:avLst/>
          </a:prstGeom>
        </p:spPr>
      </p:pic>
      <p:pic>
        <p:nvPicPr>
          <p:cNvPr id="12" name="Picture 11">
            <a:extLst>
              <a:ext uri="{FF2B5EF4-FFF2-40B4-BE49-F238E27FC236}">
                <a16:creationId xmlns:a16="http://schemas.microsoft.com/office/drawing/2014/main" id="{E37C8DE3-88B9-211E-A2AB-5AEA78B6B2D2}"/>
              </a:ext>
            </a:extLst>
          </p:cNvPr>
          <p:cNvPicPr>
            <a:picLocks noChangeAspect="1"/>
          </p:cNvPicPr>
          <p:nvPr/>
        </p:nvPicPr>
        <p:blipFill>
          <a:blip r:embed="rId3"/>
          <a:stretch>
            <a:fillRect/>
          </a:stretch>
        </p:blipFill>
        <p:spPr>
          <a:xfrm>
            <a:off x="0" y="14496590"/>
            <a:ext cx="21491574" cy="622760"/>
          </a:xfrm>
          <a:prstGeom prst="rect">
            <a:avLst/>
          </a:prstGeom>
        </p:spPr>
      </p:pic>
      <p:cxnSp>
        <p:nvCxnSpPr>
          <p:cNvPr id="7" name="Straight Connector 6">
            <a:extLst>
              <a:ext uri="{FF2B5EF4-FFF2-40B4-BE49-F238E27FC236}">
                <a16:creationId xmlns:a16="http://schemas.microsoft.com/office/drawing/2014/main" id="{C05D1B1A-F709-9510-CC17-5312F39B86EC}"/>
              </a:ext>
            </a:extLst>
          </p:cNvPr>
          <p:cNvCxnSpPr>
            <a:cxnSpLocks/>
          </p:cNvCxnSpPr>
          <p:nvPr/>
        </p:nvCxnSpPr>
        <p:spPr>
          <a:xfrm flipH="1">
            <a:off x="10733086" y="0"/>
            <a:ext cx="1" cy="1524000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7716D3BB-6384-8822-E17F-3D232A4B0A43}"/>
              </a:ext>
            </a:extLst>
          </p:cNvPr>
          <p:cNvSpPr txBox="1"/>
          <p:nvPr/>
        </p:nvSpPr>
        <p:spPr>
          <a:xfrm>
            <a:off x="323057" y="1289817"/>
            <a:ext cx="6029324" cy="523220"/>
          </a:xfrm>
          <a:prstGeom prst="rect">
            <a:avLst/>
          </a:prstGeom>
          <a:noFill/>
        </p:spPr>
        <p:txBody>
          <a:bodyPr wrap="square">
            <a:spAutoFit/>
          </a:bodyPr>
          <a:lstStyle/>
          <a:p>
            <a:r>
              <a:rPr lang="en-GB" sz="2800" b="1" i="0" u="none" strike="noStrike" baseline="0" dirty="0">
                <a:solidFill>
                  <a:srgbClr val="FFFFFF"/>
                </a:solidFill>
                <a:latin typeface="MitutoyoFrutiger-Light" panose="02000506040000020004" pitchFamily="2" charset="0"/>
              </a:rPr>
              <a:t>Quick Check - Bench Center </a:t>
            </a:r>
            <a:r>
              <a:rPr lang="en-GB" sz="2800" i="0" u="none" strike="noStrike" baseline="0" dirty="0">
                <a:solidFill>
                  <a:srgbClr val="FFFFFF"/>
                </a:solidFill>
                <a:latin typeface="MitutoyoFrutiger-Light" panose="02000506040000020004" pitchFamily="2" charset="0"/>
              </a:rPr>
              <a:t>Accessories</a:t>
            </a:r>
            <a:endParaRPr lang="en-GB" sz="2800" dirty="0"/>
          </a:p>
        </p:txBody>
      </p:sp>
      <p:sp>
        <p:nvSpPr>
          <p:cNvPr id="26" name="TextBox 25">
            <a:extLst>
              <a:ext uri="{FF2B5EF4-FFF2-40B4-BE49-F238E27FC236}">
                <a16:creationId xmlns:a16="http://schemas.microsoft.com/office/drawing/2014/main" id="{37FA1453-BDB8-8B7C-4BB3-454EBD0EEADB}"/>
              </a:ext>
            </a:extLst>
          </p:cNvPr>
          <p:cNvSpPr txBox="1"/>
          <p:nvPr/>
        </p:nvSpPr>
        <p:spPr>
          <a:xfrm>
            <a:off x="11247041" y="1319570"/>
            <a:ext cx="6029324" cy="523220"/>
          </a:xfrm>
          <a:prstGeom prst="rect">
            <a:avLst/>
          </a:prstGeom>
          <a:noFill/>
        </p:spPr>
        <p:txBody>
          <a:bodyPr wrap="square">
            <a:spAutoFit/>
          </a:bodyPr>
          <a:lstStyle/>
          <a:p>
            <a:r>
              <a:rPr lang="en-GB" sz="2800" b="1" i="0" u="none" strike="noStrike" baseline="0" dirty="0">
                <a:solidFill>
                  <a:srgbClr val="FFFFFF"/>
                </a:solidFill>
                <a:latin typeface="MitutoyoFrutiger-Light" panose="02000506040000020004" pitchFamily="2" charset="0"/>
              </a:rPr>
              <a:t>Quick Check - Bench Center </a:t>
            </a:r>
            <a:r>
              <a:rPr lang="en-GB" sz="2800" i="0" u="none" strike="noStrike" baseline="0" dirty="0">
                <a:solidFill>
                  <a:srgbClr val="FFFFFF"/>
                </a:solidFill>
                <a:latin typeface="MitutoyoFrutiger-Light" panose="02000506040000020004" pitchFamily="2" charset="0"/>
              </a:rPr>
              <a:t>Accessories</a:t>
            </a:r>
            <a:endParaRPr lang="en-GB" sz="2800" dirty="0"/>
          </a:p>
        </p:txBody>
      </p:sp>
      <p:sp>
        <p:nvSpPr>
          <p:cNvPr id="2" name="AutoShape 2" descr="7011s-10_i.eps">
            <a:extLst>
              <a:ext uri="{FF2B5EF4-FFF2-40B4-BE49-F238E27FC236}">
                <a16:creationId xmlns:a16="http://schemas.microsoft.com/office/drawing/2014/main" id="{91F85ADD-4DDC-47A9-C2E1-4CDA4303424F}"/>
              </a:ext>
            </a:extLst>
          </p:cNvPr>
          <p:cNvSpPr>
            <a:spLocks noChangeAspect="1" noChangeArrowheads="1"/>
          </p:cNvSpPr>
          <p:nvPr/>
        </p:nvSpPr>
        <p:spPr bwMode="auto">
          <a:xfrm>
            <a:off x="10593388" y="7407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 name="TextBox 14">
            <a:extLst>
              <a:ext uri="{FF2B5EF4-FFF2-40B4-BE49-F238E27FC236}">
                <a16:creationId xmlns:a16="http://schemas.microsoft.com/office/drawing/2014/main" id="{AED07310-7853-0EFD-5216-447C7B6D9A6E}"/>
              </a:ext>
            </a:extLst>
          </p:cNvPr>
          <p:cNvSpPr txBox="1"/>
          <p:nvPr/>
        </p:nvSpPr>
        <p:spPr>
          <a:xfrm>
            <a:off x="323057" y="2126179"/>
            <a:ext cx="5549454" cy="369332"/>
          </a:xfrm>
          <a:prstGeom prst="rect">
            <a:avLst/>
          </a:prstGeom>
          <a:noFill/>
        </p:spPr>
        <p:txBody>
          <a:bodyPr wrap="square">
            <a:spAutoFit/>
          </a:bodyPr>
          <a:lstStyle/>
          <a:p>
            <a:r>
              <a:rPr lang="en-GB" b="1" dirty="0">
                <a:latin typeface="MitutoyoFrutiger-Light" panose="02000506040000020004" pitchFamily="2" charset="0"/>
              </a:rPr>
              <a:t>Twin-Rail Conversion Sets</a:t>
            </a:r>
            <a:endParaRPr lang="en-GB" b="1" dirty="0">
              <a:solidFill>
                <a:srgbClr val="FF0000"/>
              </a:solidFill>
              <a:latin typeface="MitutoyoFrutiger-Light" panose="02000506040000020004" pitchFamily="2" charset="0"/>
            </a:endParaRPr>
          </a:p>
        </p:txBody>
      </p:sp>
      <p:pic>
        <p:nvPicPr>
          <p:cNvPr id="40" name="Picture 39">
            <a:extLst>
              <a:ext uri="{FF2B5EF4-FFF2-40B4-BE49-F238E27FC236}">
                <a16:creationId xmlns:a16="http://schemas.microsoft.com/office/drawing/2014/main" id="{753225E2-65D4-0022-8DB6-EF2BAD45C8C9}"/>
              </a:ext>
            </a:extLst>
          </p:cNvPr>
          <p:cNvPicPr>
            <a:picLocks noChangeAspect="1"/>
          </p:cNvPicPr>
          <p:nvPr/>
        </p:nvPicPr>
        <p:blipFill>
          <a:blip r:embed="rId4"/>
          <a:stretch>
            <a:fillRect/>
          </a:stretch>
        </p:blipFill>
        <p:spPr>
          <a:xfrm>
            <a:off x="12132041" y="3381565"/>
            <a:ext cx="5991054" cy="6261072"/>
          </a:xfrm>
          <a:prstGeom prst="rect">
            <a:avLst/>
          </a:prstGeom>
        </p:spPr>
      </p:pic>
      <p:sp>
        <p:nvSpPr>
          <p:cNvPr id="3" name="TextBox 2">
            <a:extLst>
              <a:ext uri="{FF2B5EF4-FFF2-40B4-BE49-F238E27FC236}">
                <a16:creationId xmlns:a16="http://schemas.microsoft.com/office/drawing/2014/main" id="{C498EC18-79ED-CA81-8B45-109BC9F4F24F}"/>
              </a:ext>
            </a:extLst>
          </p:cNvPr>
          <p:cNvSpPr txBox="1"/>
          <p:nvPr/>
        </p:nvSpPr>
        <p:spPr>
          <a:xfrm>
            <a:off x="181184" y="10040649"/>
            <a:ext cx="5549454" cy="369332"/>
          </a:xfrm>
          <a:prstGeom prst="rect">
            <a:avLst/>
          </a:prstGeom>
          <a:noFill/>
        </p:spPr>
        <p:txBody>
          <a:bodyPr wrap="square">
            <a:spAutoFit/>
          </a:bodyPr>
          <a:lstStyle/>
          <a:p>
            <a:r>
              <a:rPr lang="en-GB" b="1" dirty="0">
                <a:latin typeface="MitutoyoFrutiger-Light" panose="02000506040000020004" pitchFamily="2" charset="0"/>
              </a:rPr>
              <a:t> Height extension set  </a:t>
            </a:r>
            <a:endParaRPr lang="en-GB" b="1" dirty="0">
              <a:solidFill>
                <a:srgbClr val="FF0000"/>
              </a:solidFill>
              <a:latin typeface="MitutoyoFrutiger-Light" panose="02000506040000020004" pitchFamily="2" charset="0"/>
            </a:endParaRPr>
          </a:p>
        </p:txBody>
      </p:sp>
      <p:sp>
        <p:nvSpPr>
          <p:cNvPr id="19" name="Content Placeholder 5">
            <a:extLst>
              <a:ext uri="{FF2B5EF4-FFF2-40B4-BE49-F238E27FC236}">
                <a16:creationId xmlns:a16="http://schemas.microsoft.com/office/drawing/2014/main" id="{A829BC76-7255-C32C-9A89-9B6475FE4887}"/>
              </a:ext>
            </a:extLst>
          </p:cNvPr>
          <p:cNvSpPr txBox="1">
            <a:spLocks/>
          </p:cNvSpPr>
          <p:nvPr/>
        </p:nvSpPr>
        <p:spPr bwMode="auto">
          <a:xfrm>
            <a:off x="211998" y="10472969"/>
            <a:ext cx="9623373" cy="797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800" kern="1200">
                <a:solidFill>
                  <a:schemeClr val="tx1"/>
                </a:solidFill>
                <a:latin typeface="Mitutoyo Frutiger Roman" pitchFamily="34"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l"/>
            <a:r>
              <a:rPr lang="en-US" sz="1600" dirty="0"/>
              <a:t>The height of the Quick Check Bench Center can easily be extended from 80 mm to 150 mm, by adding the height extension set K551439. It comprises of two extension blocks and a 300 mm measuring arm rod, to easily reach the workpiece feature. </a:t>
            </a:r>
          </a:p>
        </p:txBody>
      </p:sp>
      <p:graphicFrame>
        <p:nvGraphicFramePr>
          <p:cNvPr id="23" name="Table 22">
            <a:extLst>
              <a:ext uri="{FF2B5EF4-FFF2-40B4-BE49-F238E27FC236}">
                <a16:creationId xmlns:a16="http://schemas.microsoft.com/office/drawing/2014/main" id="{27CE550D-F92C-86D0-97BE-3D774BF48748}"/>
              </a:ext>
            </a:extLst>
          </p:cNvPr>
          <p:cNvGraphicFramePr>
            <a:graphicFrameLocks noGrp="1"/>
          </p:cNvGraphicFramePr>
          <p:nvPr>
            <p:extLst>
              <p:ext uri="{D42A27DB-BD31-4B8C-83A1-F6EECF244321}">
                <p14:modId xmlns:p14="http://schemas.microsoft.com/office/powerpoint/2010/main" val="345154130"/>
              </p:ext>
            </p:extLst>
          </p:nvPr>
        </p:nvGraphicFramePr>
        <p:xfrm>
          <a:off x="288757" y="11143437"/>
          <a:ext cx="7913223" cy="1082040"/>
        </p:xfrm>
        <a:graphic>
          <a:graphicData uri="http://schemas.openxmlformats.org/drawingml/2006/table">
            <a:tbl>
              <a:tblPr/>
              <a:tblGrid>
                <a:gridCol w="724762">
                  <a:extLst>
                    <a:ext uri="{9D8B030D-6E8A-4147-A177-3AD203B41FA5}">
                      <a16:colId xmlns:a16="http://schemas.microsoft.com/office/drawing/2014/main" val="3801165913"/>
                    </a:ext>
                  </a:extLst>
                </a:gridCol>
                <a:gridCol w="3076543">
                  <a:extLst>
                    <a:ext uri="{9D8B030D-6E8A-4147-A177-3AD203B41FA5}">
                      <a16:colId xmlns:a16="http://schemas.microsoft.com/office/drawing/2014/main" val="1476671995"/>
                    </a:ext>
                  </a:extLst>
                </a:gridCol>
                <a:gridCol w="1464317">
                  <a:extLst>
                    <a:ext uri="{9D8B030D-6E8A-4147-A177-3AD203B41FA5}">
                      <a16:colId xmlns:a16="http://schemas.microsoft.com/office/drawing/2014/main" val="1386839551"/>
                    </a:ext>
                  </a:extLst>
                </a:gridCol>
                <a:gridCol w="1035374">
                  <a:extLst>
                    <a:ext uri="{9D8B030D-6E8A-4147-A177-3AD203B41FA5}">
                      <a16:colId xmlns:a16="http://schemas.microsoft.com/office/drawing/2014/main" val="272585332"/>
                    </a:ext>
                  </a:extLst>
                </a:gridCol>
                <a:gridCol w="1612227">
                  <a:extLst>
                    <a:ext uri="{9D8B030D-6E8A-4147-A177-3AD203B41FA5}">
                      <a16:colId xmlns:a16="http://schemas.microsoft.com/office/drawing/2014/main" val="2715885154"/>
                    </a:ext>
                  </a:extLst>
                </a:gridCol>
              </a:tblGrid>
              <a:tr h="182880">
                <a:tc>
                  <a:txBody>
                    <a:bodyPr/>
                    <a:lstStyle/>
                    <a:p>
                      <a:pPr marL="0" algn="l" defTabSz="2015886" rtl="0" eaLnBrk="1" fontAlgn="b" latinLnBrk="0" hangingPunct="1"/>
                      <a:r>
                        <a:rPr lang="en-GB" sz="1400" b="1" i="0" u="none" strike="noStrike" kern="1200" dirty="0">
                          <a:solidFill>
                            <a:srgbClr val="FFFFFF"/>
                          </a:solidFill>
                          <a:effectLst/>
                          <a:latin typeface="Mitutoyo Frutiger Light" panose="02000506040000020004" pitchFamily="2" charset="0"/>
                          <a:ea typeface="+mn-ea"/>
                          <a:cs typeface="+mn-cs"/>
                        </a:rPr>
                        <a:t>Part No. </a:t>
                      </a:r>
                    </a:p>
                  </a:txBody>
                  <a:tcPr marL="7620" marR="7620" marT="7620" marB="0" anchor="b">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ED6F27"/>
                    </a:solidFill>
                  </a:tcPr>
                </a:tc>
                <a:tc>
                  <a:txBody>
                    <a:bodyPr/>
                    <a:lstStyle/>
                    <a:p>
                      <a:pPr marL="0" algn="l" defTabSz="2015886" rtl="0" eaLnBrk="1" fontAlgn="b" latinLnBrk="0" hangingPunct="1"/>
                      <a:r>
                        <a:rPr lang="en-GB" sz="1400" b="1" i="0" u="none" strike="noStrike" kern="1200" dirty="0">
                          <a:solidFill>
                            <a:srgbClr val="FFFFFF"/>
                          </a:solidFill>
                          <a:effectLst/>
                          <a:latin typeface="Mitutoyo Frutiger Light" panose="02000506040000020004" pitchFamily="2" charset="0"/>
                          <a:ea typeface="+mn-ea"/>
                          <a:cs typeface="+mn-cs"/>
                        </a:rPr>
                        <a:t> </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ED6F27"/>
                    </a:solidFill>
                  </a:tcPr>
                </a:tc>
                <a:tc>
                  <a:txBody>
                    <a:bodyPr/>
                    <a:lstStyle/>
                    <a:p>
                      <a:pPr marL="0" algn="l" defTabSz="2015886" rtl="0" eaLnBrk="1" fontAlgn="b" latinLnBrk="0" hangingPunct="1"/>
                      <a:r>
                        <a:rPr lang="en-GB" sz="1400" b="1" i="0" u="none" strike="noStrike" kern="1200" dirty="0">
                          <a:solidFill>
                            <a:srgbClr val="FFFFFF"/>
                          </a:solidFill>
                          <a:effectLst/>
                          <a:latin typeface="Mitutoyo Frutiger Light" panose="02000506040000020004" pitchFamily="2" charset="0"/>
                          <a:ea typeface="+mn-ea"/>
                          <a:cs typeface="+mn-cs"/>
                        </a:rPr>
                        <a:t>Compatibility</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ED6F27"/>
                    </a:solidFill>
                  </a:tcPr>
                </a:tc>
                <a:tc>
                  <a:txBody>
                    <a:bodyPr/>
                    <a:lstStyle/>
                    <a:p>
                      <a:pPr marL="0" algn="l" defTabSz="2015886" rtl="0" eaLnBrk="1" fontAlgn="b" latinLnBrk="0" hangingPunct="1"/>
                      <a:r>
                        <a:rPr lang="en-GB" sz="1400" b="1" i="0" u="none" strike="noStrike" kern="1200" dirty="0">
                          <a:solidFill>
                            <a:srgbClr val="FFFFFF"/>
                          </a:solidFill>
                          <a:effectLst/>
                          <a:latin typeface="Mitutoyo Frutiger Light" panose="02000506040000020004" pitchFamily="2" charset="0"/>
                          <a:ea typeface="+mn-ea"/>
                          <a:cs typeface="+mn-cs"/>
                        </a:rPr>
                        <a:t>Center height</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ED6F27"/>
                    </a:solidFill>
                  </a:tcPr>
                </a:tc>
                <a:tc>
                  <a:txBody>
                    <a:bodyPr/>
                    <a:lstStyle/>
                    <a:p>
                      <a:pPr marL="0" algn="l" defTabSz="2015886" rtl="0" eaLnBrk="1" fontAlgn="b" latinLnBrk="0" hangingPunct="1"/>
                      <a:r>
                        <a:rPr lang="en-GB" sz="1400" b="1" i="0" u="none" strike="noStrike" kern="1200" dirty="0">
                          <a:solidFill>
                            <a:srgbClr val="FFFFFF"/>
                          </a:solidFill>
                          <a:effectLst/>
                          <a:latin typeface="Mitutoyo Frutiger Light" panose="02000506040000020004" pitchFamily="2" charset="0"/>
                          <a:ea typeface="+mn-ea"/>
                          <a:cs typeface="+mn-cs"/>
                        </a:rPr>
                        <a:t>Measuring arm length</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ED6F27"/>
                    </a:solidFill>
                  </a:tcPr>
                </a:tc>
                <a:extLst>
                  <a:ext uri="{0D108BD9-81ED-4DB2-BD59-A6C34878D82A}">
                    <a16:rowId xmlns:a16="http://schemas.microsoft.com/office/drawing/2014/main" val="2455390553"/>
                  </a:ext>
                </a:extLst>
              </a:tr>
              <a:tr h="0">
                <a:tc>
                  <a:txBody>
                    <a:bodyPr/>
                    <a:lstStyle/>
                    <a:p>
                      <a:pPr algn="l" fontAlgn="ctr"/>
                      <a:r>
                        <a:rPr lang="en-GB" sz="1400" b="1" i="0" u="none" strike="noStrike" dirty="0">
                          <a:solidFill>
                            <a:srgbClr val="000000"/>
                          </a:solidFill>
                          <a:effectLst/>
                          <a:latin typeface="Mitutoyo Frutiger Light" panose="02000506040000020004" pitchFamily="2" charset="0"/>
                        </a:rPr>
                        <a:t>K551439</a:t>
                      </a:r>
                    </a:p>
                  </a:txBody>
                  <a:tcPr marL="7620" marR="7620" marT="7620" marB="0" anchor="ctr">
                    <a:lnL>
                      <a:noFill/>
                    </a:lnL>
                    <a:lnR>
                      <a:noFill/>
                    </a:lnR>
                    <a:lnT w="6350" cap="flat" cmpd="sng" algn="ctr">
                      <a:solidFill>
                        <a:srgbClr val="FFFFFF"/>
                      </a:solidFill>
                      <a:prstDash val="solid"/>
                      <a:round/>
                      <a:headEnd type="none" w="med" len="med"/>
                      <a:tailEnd type="none" w="med" len="med"/>
                    </a:lnT>
                    <a:lnB>
                      <a:noFill/>
                    </a:lnB>
                    <a:noFill/>
                  </a:tcPr>
                </a:tc>
                <a:tc>
                  <a:txBody>
                    <a:bodyPr/>
                    <a:lstStyle/>
                    <a:p>
                      <a:pPr algn="ctr" fontAlgn="b"/>
                      <a:r>
                        <a:rPr lang="en-GB" sz="1400" b="0" i="0" u="none" strike="noStrike" dirty="0">
                          <a:solidFill>
                            <a:srgbClr val="000000"/>
                          </a:solidFill>
                          <a:effectLst/>
                          <a:latin typeface="Mitutoyo Frutiger Light" panose="02000506040000020004" pitchFamily="2" charset="0"/>
                        </a:rPr>
                        <a:t>Height extension set for Quick Check 70 mm to increase center height from 80 mm to 150 mm</a:t>
                      </a:r>
                    </a:p>
                  </a:txBody>
                  <a:tcPr marL="7620" marR="7620" marT="7620" marB="0" anchor="b">
                    <a:lnL>
                      <a:noFill/>
                    </a:lnL>
                    <a:lnR>
                      <a:noFill/>
                    </a:lnR>
                    <a:lnT w="6350" cap="flat" cmpd="sng" algn="ctr">
                      <a:solidFill>
                        <a:srgbClr val="FFFFFF"/>
                      </a:solidFill>
                      <a:prstDash val="solid"/>
                      <a:round/>
                      <a:headEnd type="none" w="med" len="med"/>
                      <a:tailEnd type="none" w="med" len="med"/>
                    </a:lnT>
                    <a:lnB>
                      <a:noFill/>
                    </a:lnB>
                    <a:noFill/>
                  </a:tcPr>
                </a:tc>
                <a:tc>
                  <a:txBody>
                    <a:bodyPr/>
                    <a:lstStyle/>
                    <a:p>
                      <a:pPr algn="l" fontAlgn="ctr"/>
                      <a:r>
                        <a:rPr lang="en-GB" sz="1400" b="0" i="0" u="none" strike="noStrike" dirty="0">
                          <a:solidFill>
                            <a:srgbClr val="000000"/>
                          </a:solidFill>
                          <a:effectLst/>
                          <a:latin typeface="Mitutoyo Frutiger Light" panose="02000506040000020004" pitchFamily="2" charset="0"/>
                        </a:rPr>
                        <a:t>all Quick Check models</a:t>
                      </a:r>
                    </a:p>
                  </a:txBody>
                  <a:tcPr marL="7620" marR="7620" marT="7620" marB="0" anchor="ctr">
                    <a:lnL>
                      <a:noFill/>
                    </a:lnL>
                    <a:lnR>
                      <a:noFill/>
                    </a:lnR>
                    <a:lnT w="6350" cap="flat" cmpd="sng" algn="ctr">
                      <a:solidFill>
                        <a:srgbClr val="FFFFFF"/>
                      </a:solidFill>
                      <a:prstDash val="solid"/>
                      <a:round/>
                      <a:headEnd type="none" w="med" len="med"/>
                      <a:tailEnd type="none" w="med" len="med"/>
                    </a:lnT>
                    <a:lnB>
                      <a:noFill/>
                    </a:lnB>
                    <a:noFill/>
                  </a:tcPr>
                </a:tc>
                <a:tc>
                  <a:txBody>
                    <a:bodyPr/>
                    <a:lstStyle/>
                    <a:p>
                      <a:pPr algn="l" fontAlgn="ctr"/>
                      <a:r>
                        <a:rPr lang="en-GB" sz="1400" b="0" i="0" u="none" strike="noStrike" dirty="0">
                          <a:solidFill>
                            <a:srgbClr val="000000"/>
                          </a:solidFill>
                          <a:effectLst/>
                          <a:latin typeface="Mitutoyo Frutiger Light" panose="02000506040000020004" pitchFamily="2" charset="0"/>
                        </a:rPr>
                        <a:t>150 mm</a:t>
                      </a:r>
                    </a:p>
                  </a:txBody>
                  <a:tcPr marL="7620" marR="7620" marT="7620" marB="0" anchor="ctr">
                    <a:lnL>
                      <a:noFill/>
                    </a:lnL>
                    <a:lnR>
                      <a:noFill/>
                    </a:lnR>
                    <a:lnT w="6350" cap="flat" cmpd="sng" algn="ctr">
                      <a:solidFill>
                        <a:srgbClr val="FFFFFF"/>
                      </a:solidFill>
                      <a:prstDash val="solid"/>
                      <a:round/>
                      <a:headEnd type="none" w="med" len="med"/>
                      <a:tailEnd type="none" w="med" len="med"/>
                    </a:lnT>
                    <a:lnB>
                      <a:noFill/>
                    </a:lnB>
                    <a:noFill/>
                  </a:tcPr>
                </a:tc>
                <a:tc>
                  <a:txBody>
                    <a:bodyPr/>
                    <a:lstStyle/>
                    <a:p>
                      <a:pPr algn="l" fontAlgn="ctr"/>
                      <a:r>
                        <a:rPr lang="en-GB" sz="1400" b="0" i="0" u="none" strike="noStrike" dirty="0">
                          <a:solidFill>
                            <a:srgbClr val="000000"/>
                          </a:solidFill>
                          <a:effectLst/>
                          <a:latin typeface="Mitutoyo Frutiger Light" panose="02000506040000020004" pitchFamily="2" charset="0"/>
                        </a:rPr>
                        <a:t>300 mm</a:t>
                      </a:r>
                    </a:p>
                  </a:txBody>
                  <a:tcPr marL="7620" marR="7620" marT="7620" marB="0" anchor="ctr">
                    <a:lnL>
                      <a:noFill/>
                    </a:lnL>
                    <a:lnR>
                      <a:noFill/>
                    </a:lnR>
                    <a:lnT w="6350" cap="flat" cmpd="sng" algn="ctr">
                      <a:solidFill>
                        <a:srgbClr val="FFFFFF"/>
                      </a:solidFill>
                      <a:prstDash val="solid"/>
                      <a:round/>
                      <a:headEnd type="none" w="med" len="med"/>
                      <a:tailEnd type="none" w="med" len="med"/>
                    </a:lnT>
                    <a:lnB>
                      <a:noFill/>
                    </a:lnB>
                    <a:noFill/>
                  </a:tcPr>
                </a:tc>
                <a:extLst>
                  <a:ext uri="{0D108BD9-81ED-4DB2-BD59-A6C34878D82A}">
                    <a16:rowId xmlns:a16="http://schemas.microsoft.com/office/drawing/2014/main" val="2077706360"/>
                  </a:ext>
                </a:extLst>
              </a:tr>
            </a:tbl>
          </a:graphicData>
        </a:graphic>
      </p:graphicFrame>
      <p:sp>
        <p:nvSpPr>
          <p:cNvPr id="29" name="TextBox 28">
            <a:extLst>
              <a:ext uri="{FF2B5EF4-FFF2-40B4-BE49-F238E27FC236}">
                <a16:creationId xmlns:a16="http://schemas.microsoft.com/office/drawing/2014/main" id="{31BC5ED3-5225-AB66-9DBD-97D953525AFB}"/>
              </a:ext>
            </a:extLst>
          </p:cNvPr>
          <p:cNvSpPr txBox="1"/>
          <p:nvPr/>
        </p:nvSpPr>
        <p:spPr>
          <a:xfrm>
            <a:off x="229327" y="11891050"/>
            <a:ext cx="1436225" cy="338554"/>
          </a:xfrm>
          <a:prstGeom prst="rect">
            <a:avLst/>
          </a:prstGeom>
          <a:noFill/>
        </p:spPr>
        <p:txBody>
          <a:bodyPr wrap="square">
            <a:spAutoFit/>
          </a:bodyPr>
          <a:lstStyle/>
          <a:p>
            <a:r>
              <a:rPr lang="en-GB" sz="1600" b="1" dirty="0">
                <a:latin typeface="MitutoyoFrutiger-Light" panose="02000506040000020004" pitchFamily="2" charset="0"/>
              </a:rPr>
              <a:t> Scope of delivery</a:t>
            </a:r>
            <a:endParaRPr lang="en-GB" sz="1600" b="1" dirty="0">
              <a:solidFill>
                <a:srgbClr val="FF0000"/>
              </a:solidFill>
              <a:latin typeface="MitutoyoFrutiger-Light" panose="02000506040000020004" pitchFamily="2" charset="0"/>
            </a:endParaRPr>
          </a:p>
        </p:txBody>
      </p:sp>
      <p:graphicFrame>
        <p:nvGraphicFramePr>
          <p:cNvPr id="35" name="Table 34">
            <a:extLst>
              <a:ext uri="{FF2B5EF4-FFF2-40B4-BE49-F238E27FC236}">
                <a16:creationId xmlns:a16="http://schemas.microsoft.com/office/drawing/2014/main" id="{9CFDF436-A9AB-B456-8AF1-2C9E168F9CF1}"/>
              </a:ext>
            </a:extLst>
          </p:cNvPr>
          <p:cNvGraphicFramePr>
            <a:graphicFrameLocks noGrp="1"/>
          </p:cNvGraphicFramePr>
          <p:nvPr>
            <p:extLst>
              <p:ext uri="{D42A27DB-BD31-4B8C-83A1-F6EECF244321}">
                <p14:modId xmlns:p14="http://schemas.microsoft.com/office/powerpoint/2010/main" val="1249460717"/>
              </p:ext>
            </p:extLst>
          </p:nvPr>
        </p:nvGraphicFramePr>
        <p:xfrm>
          <a:off x="261814" y="6070141"/>
          <a:ext cx="7027465" cy="1524000"/>
        </p:xfrm>
        <a:graphic>
          <a:graphicData uri="http://schemas.openxmlformats.org/drawingml/2006/table">
            <a:tbl>
              <a:tblPr/>
              <a:tblGrid>
                <a:gridCol w="829865">
                  <a:extLst>
                    <a:ext uri="{9D8B030D-6E8A-4147-A177-3AD203B41FA5}">
                      <a16:colId xmlns:a16="http://schemas.microsoft.com/office/drawing/2014/main" val="3014424747"/>
                    </a:ext>
                  </a:extLst>
                </a:gridCol>
                <a:gridCol w="1905000">
                  <a:extLst>
                    <a:ext uri="{9D8B030D-6E8A-4147-A177-3AD203B41FA5}">
                      <a16:colId xmlns:a16="http://schemas.microsoft.com/office/drawing/2014/main" val="2339919400"/>
                    </a:ext>
                  </a:extLst>
                </a:gridCol>
                <a:gridCol w="1138471">
                  <a:extLst>
                    <a:ext uri="{9D8B030D-6E8A-4147-A177-3AD203B41FA5}">
                      <a16:colId xmlns:a16="http://schemas.microsoft.com/office/drawing/2014/main" val="924550729"/>
                    </a:ext>
                  </a:extLst>
                </a:gridCol>
                <a:gridCol w="995129">
                  <a:extLst>
                    <a:ext uri="{9D8B030D-6E8A-4147-A177-3AD203B41FA5}">
                      <a16:colId xmlns:a16="http://schemas.microsoft.com/office/drawing/2014/main" val="695217997"/>
                    </a:ext>
                  </a:extLst>
                </a:gridCol>
                <a:gridCol w="1310669">
                  <a:extLst>
                    <a:ext uri="{9D8B030D-6E8A-4147-A177-3AD203B41FA5}">
                      <a16:colId xmlns:a16="http://schemas.microsoft.com/office/drawing/2014/main" val="774434863"/>
                    </a:ext>
                  </a:extLst>
                </a:gridCol>
                <a:gridCol w="848331">
                  <a:extLst>
                    <a:ext uri="{9D8B030D-6E8A-4147-A177-3AD203B41FA5}">
                      <a16:colId xmlns:a16="http://schemas.microsoft.com/office/drawing/2014/main" val="4027448976"/>
                    </a:ext>
                  </a:extLst>
                </a:gridCol>
              </a:tblGrid>
              <a:tr h="182880">
                <a:tc>
                  <a:txBody>
                    <a:bodyPr/>
                    <a:lstStyle/>
                    <a:p>
                      <a:pPr algn="l" fontAlgn="b"/>
                      <a:r>
                        <a:rPr lang="en-GB" sz="1400" b="1" i="0" u="none" strike="noStrike">
                          <a:solidFill>
                            <a:srgbClr val="FFFFFF"/>
                          </a:solidFill>
                          <a:effectLst/>
                          <a:latin typeface="Mitutoyo Frutiger Light" panose="02000506040000020004" pitchFamily="2" charset="0"/>
                        </a:rPr>
                        <a:t>Part No. </a:t>
                      </a:r>
                    </a:p>
                  </a:txBody>
                  <a:tcPr marL="7620" marR="7620" marT="7620" marB="0" anchor="b">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ED6F27"/>
                    </a:solidFill>
                  </a:tcPr>
                </a:tc>
                <a:tc>
                  <a:txBody>
                    <a:bodyPr/>
                    <a:lstStyle/>
                    <a:p>
                      <a:pPr algn="l" fontAlgn="b"/>
                      <a:r>
                        <a:rPr lang="en-GB" sz="1400" b="1" i="0" u="none" strike="noStrike" dirty="0">
                          <a:solidFill>
                            <a:srgbClr val="FFFFFF"/>
                          </a:solidFill>
                          <a:effectLst/>
                          <a:latin typeface="Mitutoyo Frutiger Light" panose="02000506040000020004" pitchFamily="2" charset="0"/>
                        </a:rPr>
                        <a:t> </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ED6F27"/>
                    </a:solidFill>
                  </a:tcPr>
                </a:tc>
                <a:tc>
                  <a:txBody>
                    <a:bodyPr/>
                    <a:lstStyle/>
                    <a:p>
                      <a:pPr algn="l" fontAlgn="b"/>
                      <a:r>
                        <a:rPr lang="en-GB" sz="1400" b="1" i="0" u="none" strike="noStrike">
                          <a:solidFill>
                            <a:srgbClr val="FFFFFF"/>
                          </a:solidFill>
                          <a:effectLst/>
                          <a:latin typeface="Mitutoyo Frutiger Light" panose="02000506040000020004" pitchFamily="2" charset="0"/>
                        </a:rPr>
                        <a:t>Compatibility</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ED6F27"/>
                    </a:solidFill>
                  </a:tcPr>
                </a:tc>
                <a:tc>
                  <a:txBody>
                    <a:bodyPr/>
                    <a:lstStyle/>
                    <a:p>
                      <a:pPr algn="l" fontAlgn="b"/>
                      <a:r>
                        <a:rPr lang="en-GB" sz="1400" b="1" i="0" u="none" strike="noStrike" dirty="0">
                          <a:solidFill>
                            <a:srgbClr val="FFFFFF"/>
                          </a:solidFill>
                          <a:effectLst/>
                          <a:latin typeface="Mitutoyo Frutiger Light" panose="02000506040000020004" pitchFamily="2" charset="0"/>
                        </a:rPr>
                        <a:t>Length  A</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ED6F27"/>
                    </a:solidFill>
                  </a:tcPr>
                </a:tc>
                <a:tc>
                  <a:txBody>
                    <a:bodyPr/>
                    <a:lstStyle/>
                    <a:p>
                      <a:pPr algn="l" fontAlgn="b"/>
                      <a:r>
                        <a:rPr lang="en-GB" sz="1400" b="1" i="0" u="none" strike="noStrike">
                          <a:solidFill>
                            <a:srgbClr val="FFFFFF"/>
                          </a:solidFill>
                          <a:effectLst/>
                          <a:latin typeface="Mitutoyo Frutiger Light" panose="02000506040000020004" pitchFamily="2" charset="0"/>
                        </a:rPr>
                        <a:t>Indicator stand </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ED6F27"/>
                    </a:solidFill>
                  </a:tcPr>
                </a:tc>
                <a:tc>
                  <a:txBody>
                    <a:bodyPr/>
                    <a:lstStyle/>
                    <a:p>
                      <a:pPr algn="l" fontAlgn="b"/>
                      <a:r>
                        <a:rPr lang="en-GB" sz="1400" b="1" i="0" u="none" strike="noStrike">
                          <a:solidFill>
                            <a:srgbClr val="FFFFFF"/>
                          </a:solidFill>
                          <a:effectLst/>
                          <a:latin typeface="Mitutoyo Frutiger Light" panose="02000506040000020004" pitchFamily="2" charset="0"/>
                        </a:rPr>
                        <a:t>weight</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ED6F27"/>
                    </a:solidFill>
                  </a:tcPr>
                </a:tc>
                <a:extLst>
                  <a:ext uri="{0D108BD9-81ED-4DB2-BD59-A6C34878D82A}">
                    <a16:rowId xmlns:a16="http://schemas.microsoft.com/office/drawing/2014/main" val="1418359770"/>
                  </a:ext>
                </a:extLst>
              </a:tr>
              <a:tr h="182880">
                <a:tc>
                  <a:txBody>
                    <a:bodyPr/>
                    <a:lstStyle/>
                    <a:p>
                      <a:pPr algn="l" fontAlgn="b"/>
                      <a:r>
                        <a:rPr lang="en-GB" sz="1400" b="1" i="0" u="none" strike="noStrike" dirty="0">
                          <a:solidFill>
                            <a:srgbClr val="000000"/>
                          </a:solidFill>
                          <a:effectLst/>
                          <a:latin typeface="Mitutoyo Frutiger Light" panose="02000506040000020004" pitchFamily="2" charset="0"/>
                        </a:rPr>
                        <a:t>K551422</a:t>
                      </a:r>
                    </a:p>
                  </a:txBody>
                  <a:tcPr marL="7620" marR="7620" marT="7620"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r>
                        <a:rPr lang="en-GB" sz="1400" b="0" i="0" u="none" strike="noStrike">
                          <a:solidFill>
                            <a:srgbClr val="000000"/>
                          </a:solidFill>
                          <a:effectLst/>
                          <a:latin typeface="Mitutoyo Frutiger Light" panose="02000506040000020004" pitchFamily="2" charset="0"/>
                        </a:rPr>
                        <a:t>Indicator positioning rail set</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r>
                        <a:rPr lang="en-GB" sz="1400" b="0" i="0" u="none" strike="noStrike">
                          <a:solidFill>
                            <a:srgbClr val="000000"/>
                          </a:solidFill>
                          <a:effectLst/>
                          <a:latin typeface="Mitutoyo Frutiger Light" panose="02000506040000020004" pitchFamily="2" charset="0"/>
                        </a:rPr>
                        <a:t>K551399</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r>
                        <a:rPr lang="en-GB" sz="1400" b="0" i="0" u="none" strike="noStrike">
                          <a:solidFill>
                            <a:srgbClr val="000000"/>
                          </a:solidFill>
                          <a:effectLst/>
                          <a:latin typeface="Mitutoyo Frutiger Light" panose="02000506040000020004" pitchFamily="2" charset="0"/>
                        </a:rPr>
                        <a:t>500 mm</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r>
                        <a:rPr lang="en-GB" sz="1400" b="0" i="0" u="none" strike="noStrike">
                          <a:solidFill>
                            <a:srgbClr val="000000"/>
                          </a:solidFill>
                          <a:effectLst/>
                          <a:latin typeface="Mitutoyo Frutiger Light" panose="02000506040000020004" pitchFamily="2" charset="0"/>
                        </a:rPr>
                        <a:t>not included</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r>
                        <a:rPr lang="en-GB" sz="1400" b="0" i="0" u="none" strike="noStrike">
                          <a:solidFill>
                            <a:srgbClr val="000000"/>
                          </a:solidFill>
                          <a:effectLst/>
                          <a:latin typeface="Mitutoyo Frutiger Light" panose="02000506040000020004" pitchFamily="2" charset="0"/>
                        </a:rPr>
                        <a:t>1,8 kg</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1108415433"/>
                  </a:ext>
                </a:extLst>
              </a:tr>
              <a:tr h="182880">
                <a:tc>
                  <a:txBody>
                    <a:bodyPr/>
                    <a:lstStyle/>
                    <a:p>
                      <a:pPr algn="l" fontAlgn="b"/>
                      <a:r>
                        <a:rPr lang="en-GB" sz="1400" b="1" i="0" u="none" strike="noStrike" dirty="0">
                          <a:solidFill>
                            <a:srgbClr val="000000"/>
                          </a:solidFill>
                          <a:effectLst/>
                          <a:latin typeface="Mitutoyo Frutiger Light" panose="02000506040000020004" pitchFamily="2" charset="0"/>
                        </a:rPr>
                        <a:t>K551428</a:t>
                      </a:r>
                    </a:p>
                  </a:txBody>
                  <a:tcPr marL="7620" marR="7620" marT="7620"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l" fontAlgn="b"/>
                      <a:r>
                        <a:rPr lang="en-GB" sz="1400" b="0" i="0" u="none" strike="noStrike" dirty="0">
                          <a:solidFill>
                            <a:srgbClr val="000000"/>
                          </a:solidFill>
                          <a:effectLst/>
                          <a:latin typeface="Mitutoyo Frutiger Light" panose="02000506040000020004" pitchFamily="2" charset="0"/>
                        </a:rPr>
                        <a:t>Indicator positioning rail set</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l" fontAlgn="b"/>
                      <a:r>
                        <a:rPr lang="en-GB" sz="1400" b="0" i="0" u="none" strike="noStrike">
                          <a:solidFill>
                            <a:srgbClr val="000000"/>
                          </a:solidFill>
                          <a:effectLst/>
                          <a:latin typeface="Mitutoyo Frutiger Light" panose="02000506040000020004" pitchFamily="2" charset="0"/>
                        </a:rPr>
                        <a:t>K551429</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l" fontAlgn="b"/>
                      <a:r>
                        <a:rPr lang="en-GB" sz="1400" b="0" i="0" u="none" strike="noStrike">
                          <a:solidFill>
                            <a:srgbClr val="000000"/>
                          </a:solidFill>
                          <a:effectLst/>
                          <a:latin typeface="Mitutoyo Frutiger Light" panose="02000506040000020004" pitchFamily="2" charset="0"/>
                        </a:rPr>
                        <a:t>740 mm</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l" fontAlgn="b"/>
                      <a:r>
                        <a:rPr lang="en-GB" sz="1400" b="0" i="0" u="none" strike="noStrike">
                          <a:solidFill>
                            <a:srgbClr val="000000"/>
                          </a:solidFill>
                          <a:effectLst/>
                          <a:latin typeface="Mitutoyo Frutiger Light" panose="02000506040000020004" pitchFamily="2" charset="0"/>
                        </a:rPr>
                        <a:t>not included</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l" fontAlgn="b"/>
                      <a:r>
                        <a:rPr lang="en-GB" sz="1400" b="0" i="0" u="none" strike="noStrike">
                          <a:solidFill>
                            <a:srgbClr val="000000"/>
                          </a:solidFill>
                          <a:effectLst/>
                          <a:latin typeface="Mitutoyo Frutiger Light" panose="02000506040000020004" pitchFamily="2" charset="0"/>
                        </a:rPr>
                        <a:t>2,5 kg</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455244287"/>
                  </a:ext>
                </a:extLst>
              </a:tr>
              <a:tr h="182880">
                <a:tc>
                  <a:txBody>
                    <a:bodyPr/>
                    <a:lstStyle/>
                    <a:p>
                      <a:pPr algn="l" fontAlgn="b"/>
                      <a:r>
                        <a:rPr lang="en-GB" sz="1400" b="1" i="0" u="none" strike="noStrike" dirty="0">
                          <a:solidFill>
                            <a:srgbClr val="000000"/>
                          </a:solidFill>
                          <a:effectLst/>
                          <a:latin typeface="Mitutoyo Frutiger Light" panose="02000506040000020004" pitchFamily="2" charset="0"/>
                        </a:rPr>
                        <a:t>K551427</a:t>
                      </a:r>
                    </a:p>
                  </a:txBody>
                  <a:tcPr marL="7620" marR="7620" marT="7620"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r>
                        <a:rPr lang="en-GB" sz="1400" b="0" i="0" u="none" strike="noStrike">
                          <a:solidFill>
                            <a:srgbClr val="000000"/>
                          </a:solidFill>
                          <a:effectLst/>
                          <a:latin typeface="Mitutoyo Frutiger Light" panose="02000506040000020004" pitchFamily="2" charset="0"/>
                        </a:rPr>
                        <a:t>Indicator positioning rail set</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r>
                        <a:rPr lang="en-GB" sz="1400" b="0" i="0" u="none" strike="noStrike" dirty="0">
                          <a:solidFill>
                            <a:srgbClr val="000000"/>
                          </a:solidFill>
                          <a:effectLst/>
                          <a:latin typeface="Mitutoyo Frutiger Light" panose="02000506040000020004" pitchFamily="2" charset="0"/>
                        </a:rPr>
                        <a:t>K551426</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r>
                        <a:rPr lang="en-GB" sz="1400" b="0" i="0" u="none" strike="noStrike">
                          <a:solidFill>
                            <a:srgbClr val="000000"/>
                          </a:solidFill>
                          <a:effectLst/>
                          <a:latin typeface="Mitutoyo Frutiger Light" panose="02000506040000020004" pitchFamily="2" charset="0"/>
                        </a:rPr>
                        <a:t>1.150 mm</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r>
                        <a:rPr lang="en-GB" sz="1400" b="0" i="0" u="none" strike="noStrike">
                          <a:solidFill>
                            <a:srgbClr val="000000"/>
                          </a:solidFill>
                          <a:effectLst/>
                          <a:latin typeface="Mitutoyo Frutiger Light" panose="02000506040000020004" pitchFamily="2" charset="0"/>
                        </a:rPr>
                        <a:t>not included</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r>
                        <a:rPr lang="en-GB" sz="1400" b="0" i="0" u="none" strike="noStrike" dirty="0">
                          <a:solidFill>
                            <a:srgbClr val="000000"/>
                          </a:solidFill>
                          <a:effectLst/>
                          <a:latin typeface="Mitutoyo Frutiger Light" panose="02000506040000020004" pitchFamily="2" charset="0"/>
                        </a:rPr>
                        <a:t>3,5 kg</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1085692605"/>
                  </a:ext>
                </a:extLst>
              </a:tr>
            </a:tbl>
          </a:graphicData>
        </a:graphic>
      </p:graphicFrame>
      <p:sp>
        <p:nvSpPr>
          <p:cNvPr id="39" name="TextBox 38">
            <a:extLst>
              <a:ext uri="{FF2B5EF4-FFF2-40B4-BE49-F238E27FC236}">
                <a16:creationId xmlns:a16="http://schemas.microsoft.com/office/drawing/2014/main" id="{201231E8-91FE-7740-B023-03ABCC2693D9}"/>
              </a:ext>
            </a:extLst>
          </p:cNvPr>
          <p:cNvSpPr txBox="1"/>
          <p:nvPr/>
        </p:nvSpPr>
        <p:spPr>
          <a:xfrm>
            <a:off x="10835251" y="12046592"/>
            <a:ext cx="5549454" cy="369332"/>
          </a:xfrm>
          <a:prstGeom prst="rect">
            <a:avLst/>
          </a:prstGeom>
          <a:noFill/>
        </p:spPr>
        <p:txBody>
          <a:bodyPr wrap="square">
            <a:spAutoFit/>
          </a:bodyPr>
          <a:lstStyle/>
          <a:p>
            <a:r>
              <a:rPr lang="en-GB" b="1" dirty="0">
                <a:latin typeface="MitutoyoFrutiger-Light" panose="02000506040000020004" pitchFamily="2" charset="0"/>
              </a:rPr>
              <a:t>Slider Unit and Indicator Stand</a:t>
            </a:r>
            <a:endParaRPr lang="en-GB" b="1" dirty="0">
              <a:solidFill>
                <a:srgbClr val="FF0000"/>
              </a:solidFill>
              <a:latin typeface="MitutoyoFrutiger-Light" panose="02000506040000020004" pitchFamily="2" charset="0"/>
            </a:endParaRPr>
          </a:p>
        </p:txBody>
      </p:sp>
      <p:pic>
        <p:nvPicPr>
          <p:cNvPr id="41" name="Picture 40">
            <a:extLst>
              <a:ext uri="{FF2B5EF4-FFF2-40B4-BE49-F238E27FC236}">
                <a16:creationId xmlns:a16="http://schemas.microsoft.com/office/drawing/2014/main" id="{05433569-285B-CC8F-0D93-ACBE00AB4F29}"/>
              </a:ext>
            </a:extLst>
          </p:cNvPr>
          <p:cNvPicPr>
            <a:picLocks noChangeAspect="1"/>
          </p:cNvPicPr>
          <p:nvPr/>
        </p:nvPicPr>
        <p:blipFill>
          <a:blip r:embed="rId5"/>
          <a:stretch>
            <a:fillRect/>
          </a:stretch>
        </p:blipFill>
        <p:spPr>
          <a:xfrm>
            <a:off x="12376234" y="6697288"/>
            <a:ext cx="1573104" cy="1292456"/>
          </a:xfrm>
          <a:prstGeom prst="rect">
            <a:avLst/>
          </a:prstGeom>
        </p:spPr>
      </p:pic>
      <p:sp>
        <p:nvSpPr>
          <p:cNvPr id="48" name="TextBox 47">
            <a:extLst>
              <a:ext uri="{FF2B5EF4-FFF2-40B4-BE49-F238E27FC236}">
                <a16:creationId xmlns:a16="http://schemas.microsoft.com/office/drawing/2014/main" id="{9DDAF605-87FA-F488-0279-D0E54F4B2D58}"/>
              </a:ext>
            </a:extLst>
          </p:cNvPr>
          <p:cNvSpPr txBox="1"/>
          <p:nvPr/>
        </p:nvSpPr>
        <p:spPr>
          <a:xfrm>
            <a:off x="181184" y="7541367"/>
            <a:ext cx="1436225" cy="338554"/>
          </a:xfrm>
          <a:prstGeom prst="rect">
            <a:avLst/>
          </a:prstGeom>
          <a:noFill/>
        </p:spPr>
        <p:txBody>
          <a:bodyPr wrap="square">
            <a:spAutoFit/>
          </a:bodyPr>
          <a:lstStyle/>
          <a:p>
            <a:r>
              <a:rPr lang="en-GB" sz="1600" b="1" dirty="0">
                <a:latin typeface="MitutoyoFrutiger-Light" panose="02000506040000020004" pitchFamily="2" charset="0"/>
              </a:rPr>
              <a:t> K551422 </a:t>
            </a:r>
            <a:endParaRPr lang="en-GB" sz="1600" b="1" dirty="0">
              <a:solidFill>
                <a:srgbClr val="FF0000"/>
              </a:solidFill>
              <a:latin typeface="MitutoyoFrutiger-Light" panose="02000506040000020004" pitchFamily="2" charset="0"/>
            </a:endParaRPr>
          </a:p>
        </p:txBody>
      </p:sp>
      <p:sp>
        <p:nvSpPr>
          <p:cNvPr id="49" name="TextBox 48">
            <a:extLst>
              <a:ext uri="{FF2B5EF4-FFF2-40B4-BE49-F238E27FC236}">
                <a16:creationId xmlns:a16="http://schemas.microsoft.com/office/drawing/2014/main" id="{C456240C-2A7E-D428-59BC-17C1A6D0F5F3}"/>
              </a:ext>
            </a:extLst>
          </p:cNvPr>
          <p:cNvSpPr txBox="1"/>
          <p:nvPr/>
        </p:nvSpPr>
        <p:spPr>
          <a:xfrm>
            <a:off x="6646979" y="7520259"/>
            <a:ext cx="1436225" cy="338554"/>
          </a:xfrm>
          <a:prstGeom prst="rect">
            <a:avLst/>
          </a:prstGeom>
          <a:noFill/>
        </p:spPr>
        <p:txBody>
          <a:bodyPr wrap="square">
            <a:spAutoFit/>
          </a:bodyPr>
          <a:lstStyle/>
          <a:p>
            <a:r>
              <a:rPr lang="en-GB" sz="1600" b="1" dirty="0">
                <a:latin typeface="MitutoyoFrutiger-Light" panose="02000506040000020004" pitchFamily="2" charset="0"/>
              </a:rPr>
              <a:t> K551427 </a:t>
            </a:r>
            <a:endParaRPr lang="en-GB" sz="1600" b="1" dirty="0">
              <a:solidFill>
                <a:srgbClr val="FF0000"/>
              </a:solidFill>
              <a:latin typeface="MitutoyoFrutiger-Light" panose="02000506040000020004" pitchFamily="2" charset="0"/>
            </a:endParaRPr>
          </a:p>
        </p:txBody>
      </p:sp>
      <p:sp>
        <p:nvSpPr>
          <p:cNvPr id="50" name="TextBox 49">
            <a:extLst>
              <a:ext uri="{FF2B5EF4-FFF2-40B4-BE49-F238E27FC236}">
                <a16:creationId xmlns:a16="http://schemas.microsoft.com/office/drawing/2014/main" id="{A10B82D6-AF55-63E0-D666-05F89998231E}"/>
              </a:ext>
            </a:extLst>
          </p:cNvPr>
          <p:cNvSpPr txBox="1"/>
          <p:nvPr/>
        </p:nvSpPr>
        <p:spPr>
          <a:xfrm>
            <a:off x="3414117" y="7532893"/>
            <a:ext cx="1436225" cy="338554"/>
          </a:xfrm>
          <a:prstGeom prst="rect">
            <a:avLst/>
          </a:prstGeom>
          <a:noFill/>
        </p:spPr>
        <p:txBody>
          <a:bodyPr wrap="square">
            <a:spAutoFit/>
          </a:bodyPr>
          <a:lstStyle/>
          <a:p>
            <a:r>
              <a:rPr lang="en-GB" sz="1600" b="1" dirty="0">
                <a:latin typeface="MitutoyoFrutiger-Light" panose="02000506040000020004" pitchFamily="2" charset="0"/>
              </a:rPr>
              <a:t> K551428 </a:t>
            </a:r>
            <a:endParaRPr lang="en-GB" sz="1600" b="1" dirty="0">
              <a:solidFill>
                <a:srgbClr val="FF0000"/>
              </a:solidFill>
              <a:latin typeface="MitutoyoFrutiger-Light" panose="02000506040000020004" pitchFamily="2" charset="0"/>
            </a:endParaRPr>
          </a:p>
        </p:txBody>
      </p:sp>
      <p:sp>
        <p:nvSpPr>
          <p:cNvPr id="51" name="TextBox 50">
            <a:extLst>
              <a:ext uri="{FF2B5EF4-FFF2-40B4-BE49-F238E27FC236}">
                <a16:creationId xmlns:a16="http://schemas.microsoft.com/office/drawing/2014/main" id="{36BC92E3-9E07-AC03-979D-C6093D3CD6FE}"/>
              </a:ext>
            </a:extLst>
          </p:cNvPr>
          <p:cNvSpPr txBox="1"/>
          <p:nvPr/>
        </p:nvSpPr>
        <p:spPr>
          <a:xfrm>
            <a:off x="158044" y="7271507"/>
            <a:ext cx="1436225" cy="338554"/>
          </a:xfrm>
          <a:prstGeom prst="rect">
            <a:avLst/>
          </a:prstGeom>
          <a:noFill/>
        </p:spPr>
        <p:txBody>
          <a:bodyPr wrap="square">
            <a:spAutoFit/>
          </a:bodyPr>
          <a:lstStyle/>
          <a:p>
            <a:r>
              <a:rPr lang="en-GB" sz="1600" b="1" dirty="0">
                <a:latin typeface="MitutoyoFrutiger-Light" panose="02000506040000020004" pitchFamily="2" charset="0"/>
              </a:rPr>
              <a:t> Scope of delivery</a:t>
            </a:r>
            <a:endParaRPr lang="en-GB" sz="1600" b="1" dirty="0">
              <a:solidFill>
                <a:srgbClr val="FF0000"/>
              </a:solidFill>
              <a:latin typeface="MitutoyoFrutiger-Light" panose="02000506040000020004" pitchFamily="2" charset="0"/>
            </a:endParaRPr>
          </a:p>
        </p:txBody>
      </p:sp>
      <p:graphicFrame>
        <p:nvGraphicFramePr>
          <p:cNvPr id="53" name="Table 52">
            <a:extLst>
              <a:ext uri="{FF2B5EF4-FFF2-40B4-BE49-F238E27FC236}">
                <a16:creationId xmlns:a16="http://schemas.microsoft.com/office/drawing/2014/main" id="{3D4E5EB1-DE33-D8A5-5CCF-9DAAA705C3D4}"/>
              </a:ext>
            </a:extLst>
          </p:cNvPr>
          <p:cNvGraphicFramePr>
            <a:graphicFrameLocks noGrp="1"/>
          </p:cNvGraphicFramePr>
          <p:nvPr>
            <p:extLst>
              <p:ext uri="{D42A27DB-BD31-4B8C-83A1-F6EECF244321}">
                <p14:modId xmlns:p14="http://schemas.microsoft.com/office/powerpoint/2010/main" val="3578678231"/>
              </p:ext>
            </p:extLst>
          </p:nvPr>
        </p:nvGraphicFramePr>
        <p:xfrm>
          <a:off x="10946869" y="12481520"/>
          <a:ext cx="9461173" cy="1744980"/>
        </p:xfrm>
        <a:graphic>
          <a:graphicData uri="http://schemas.openxmlformats.org/drawingml/2006/table">
            <a:tbl>
              <a:tblPr/>
              <a:tblGrid>
                <a:gridCol w="993255">
                  <a:extLst>
                    <a:ext uri="{9D8B030D-6E8A-4147-A177-3AD203B41FA5}">
                      <a16:colId xmlns:a16="http://schemas.microsoft.com/office/drawing/2014/main" val="1562335289"/>
                    </a:ext>
                  </a:extLst>
                </a:gridCol>
                <a:gridCol w="2811416">
                  <a:extLst>
                    <a:ext uri="{9D8B030D-6E8A-4147-A177-3AD203B41FA5}">
                      <a16:colId xmlns:a16="http://schemas.microsoft.com/office/drawing/2014/main" val="1652008452"/>
                    </a:ext>
                  </a:extLst>
                </a:gridCol>
                <a:gridCol w="2104353">
                  <a:extLst>
                    <a:ext uri="{9D8B030D-6E8A-4147-A177-3AD203B41FA5}">
                      <a16:colId xmlns:a16="http://schemas.microsoft.com/office/drawing/2014/main" val="3324328403"/>
                    </a:ext>
                  </a:extLst>
                </a:gridCol>
                <a:gridCol w="1178438">
                  <a:extLst>
                    <a:ext uri="{9D8B030D-6E8A-4147-A177-3AD203B41FA5}">
                      <a16:colId xmlns:a16="http://schemas.microsoft.com/office/drawing/2014/main" val="990263449"/>
                    </a:ext>
                  </a:extLst>
                </a:gridCol>
                <a:gridCol w="1178438">
                  <a:extLst>
                    <a:ext uri="{9D8B030D-6E8A-4147-A177-3AD203B41FA5}">
                      <a16:colId xmlns:a16="http://schemas.microsoft.com/office/drawing/2014/main" val="2783049666"/>
                    </a:ext>
                  </a:extLst>
                </a:gridCol>
                <a:gridCol w="1195273">
                  <a:extLst>
                    <a:ext uri="{9D8B030D-6E8A-4147-A177-3AD203B41FA5}">
                      <a16:colId xmlns:a16="http://schemas.microsoft.com/office/drawing/2014/main" val="2294630272"/>
                    </a:ext>
                  </a:extLst>
                </a:gridCol>
              </a:tblGrid>
              <a:tr h="365760">
                <a:tc>
                  <a:txBody>
                    <a:bodyPr/>
                    <a:lstStyle/>
                    <a:p>
                      <a:pPr algn="l" fontAlgn="ctr"/>
                      <a:r>
                        <a:rPr lang="en-GB" sz="1400" b="1" i="0" u="none" strike="noStrike">
                          <a:solidFill>
                            <a:srgbClr val="FFFFFF"/>
                          </a:solidFill>
                          <a:effectLst/>
                          <a:latin typeface="Mitutoyo Frutiger Light" panose="02000506040000020004" pitchFamily="2" charset="0"/>
                        </a:rPr>
                        <a:t>Part No. </a:t>
                      </a:r>
                    </a:p>
                  </a:txBody>
                  <a:tcPr marL="7620" marR="7620" marT="7620" marB="0" anchor="ctr">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ED6F27"/>
                    </a:solidFill>
                  </a:tcPr>
                </a:tc>
                <a:tc>
                  <a:txBody>
                    <a:bodyPr/>
                    <a:lstStyle/>
                    <a:p>
                      <a:pPr algn="l" fontAlgn="ctr"/>
                      <a:r>
                        <a:rPr lang="en-GB" sz="1400" b="1" i="0" u="none" strike="noStrike">
                          <a:solidFill>
                            <a:srgbClr val="FFFFFF"/>
                          </a:solidFill>
                          <a:effectLst/>
                          <a:latin typeface="Mitutoyo Frutiger Light" panose="02000506040000020004" pitchFamily="2" charset="0"/>
                        </a:rPr>
                        <a:t> </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ED6F27"/>
                    </a:solidFill>
                  </a:tcPr>
                </a:tc>
                <a:tc>
                  <a:txBody>
                    <a:bodyPr/>
                    <a:lstStyle/>
                    <a:p>
                      <a:pPr algn="l" fontAlgn="ctr"/>
                      <a:r>
                        <a:rPr lang="en-GB" sz="1400" b="1" i="0" u="none" strike="noStrike">
                          <a:solidFill>
                            <a:srgbClr val="FFFFFF"/>
                          </a:solidFill>
                          <a:effectLst/>
                          <a:latin typeface="Mitutoyo Frutiger Light" panose="02000506040000020004" pitchFamily="2" charset="0"/>
                        </a:rPr>
                        <a:t>Compatibility</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ED6F27"/>
                    </a:solidFill>
                  </a:tcPr>
                </a:tc>
                <a:tc>
                  <a:txBody>
                    <a:bodyPr/>
                    <a:lstStyle/>
                    <a:p>
                      <a:pPr algn="ctr" fontAlgn="ctr"/>
                      <a:r>
                        <a:rPr lang="en-GB" sz="1400" b="1" i="0" u="none" strike="noStrike">
                          <a:solidFill>
                            <a:srgbClr val="FFFFFF"/>
                          </a:solidFill>
                          <a:effectLst/>
                          <a:latin typeface="Mitutoyo Frutiger Light" panose="02000506040000020004" pitchFamily="2" charset="0"/>
                        </a:rPr>
                        <a:t>Indicator stand </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ED6F27"/>
                    </a:solidFill>
                  </a:tcPr>
                </a:tc>
                <a:tc>
                  <a:txBody>
                    <a:bodyPr/>
                    <a:lstStyle/>
                    <a:p>
                      <a:pPr algn="ctr" fontAlgn="ctr"/>
                      <a:r>
                        <a:rPr lang="en-GB" sz="1400" b="1" i="0" u="none" strike="noStrike" dirty="0">
                          <a:solidFill>
                            <a:srgbClr val="FFFFFF"/>
                          </a:solidFill>
                          <a:effectLst/>
                          <a:latin typeface="Mitutoyo Frutiger Light" panose="02000506040000020004" pitchFamily="2" charset="0"/>
                        </a:rPr>
                        <a:t>Indicator stand column height</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ED6F27"/>
                    </a:solidFill>
                  </a:tcPr>
                </a:tc>
                <a:tc>
                  <a:txBody>
                    <a:bodyPr/>
                    <a:lstStyle/>
                    <a:p>
                      <a:pPr algn="ctr" fontAlgn="ctr"/>
                      <a:r>
                        <a:rPr lang="en-GB" sz="1400" b="1" i="0" u="none" strike="noStrike">
                          <a:solidFill>
                            <a:srgbClr val="FFFFFF"/>
                          </a:solidFill>
                          <a:effectLst/>
                          <a:latin typeface="Mitutoyo Frutiger Light" panose="02000506040000020004" pitchFamily="2" charset="0"/>
                        </a:rPr>
                        <a:t>Measuring arm length</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ED6F27"/>
                    </a:solidFill>
                  </a:tcPr>
                </a:tc>
                <a:extLst>
                  <a:ext uri="{0D108BD9-81ED-4DB2-BD59-A6C34878D82A}">
                    <a16:rowId xmlns:a16="http://schemas.microsoft.com/office/drawing/2014/main" val="1199989567"/>
                  </a:ext>
                </a:extLst>
              </a:tr>
              <a:tr h="182880">
                <a:tc>
                  <a:txBody>
                    <a:bodyPr/>
                    <a:lstStyle/>
                    <a:p>
                      <a:pPr algn="l" fontAlgn="ctr"/>
                      <a:r>
                        <a:rPr lang="en-GB" sz="1400" b="1" i="0" u="none" strike="noStrike" dirty="0">
                          <a:solidFill>
                            <a:srgbClr val="000000"/>
                          </a:solidFill>
                          <a:effectLst/>
                          <a:latin typeface="Mitutoyo Frutiger Light" panose="02000506040000020004" pitchFamily="2" charset="0"/>
                        </a:rPr>
                        <a:t>K551432</a:t>
                      </a:r>
                    </a:p>
                  </a:txBody>
                  <a:tcPr marL="7620" marR="7620" marT="7620"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ctr"/>
                      <a:r>
                        <a:rPr lang="en-GB" sz="1400" b="0" i="0" u="none" strike="noStrike">
                          <a:solidFill>
                            <a:srgbClr val="000000"/>
                          </a:solidFill>
                          <a:effectLst/>
                          <a:latin typeface="Mitutoyo Frutiger Light" panose="02000506040000020004" pitchFamily="2" charset="0"/>
                        </a:rPr>
                        <a:t>Slider unit for Quick Check</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ctr"/>
                      <a:r>
                        <a:rPr lang="en-GB" sz="1400" b="0" i="0" u="none" strike="noStrike">
                          <a:solidFill>
                            <a:srgbClr val="000000"/>
                          </a:solidFill>
                          <a:effectLst/>
                          <a:latin typeface="Mitutoyo Frutiger Light" panose="02000506040000020004" pitchFamily="2" charset="0"/>
                        </a:rPr>
                        <a:t>Quick Check twin- rail models</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ctr"/>
                      <a:r>
                        <a:rPr lang="en-GB" sz="1400" b="0" i="0" u="none" strike="noStrike">
                          <a:solidFill>
                            <a:srgbClr val="000000"/>
                          </a:solidFill>
                          <a:effectLst/>
                          <a:latin typeface="Mitutoyo Frutiger Light" panose="02000506040000020004" pitchFamily="2" charset="0"/>
                        </a:rPr>
                        <a:t>not included</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ctr"/>
                      <a:r>
                        <a:rPr lang="en-GB" sz="1400" b="0" i="0" u="none" strike="noStrike">
                          <a:solidFill>
                            <a:srgbClr val="000000"/>
                          </a:solidFill>
                          <a:effectLst/>
                          <a:latin typeface="Mitutoyo Frutiger Light" panose="02000506040000020004" pitchFamily="2" charset="0"/>
                        </a:rPr>
                        <a:t> </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ctr"/>
                      <a:r>
                        <a:rPr lang="en-GB" sz="1400" b="0" i="0" u="none" strike="noStrike">
                          <a:solidFill>
                            <a:srgbClr val="000000"/>
                          </a:solidFill>
                          <a:effectLst/>
                          <a:latin typeface="Mitutoyo Frutiger Light" panose="02000506040000020004" pitchFamily="2" charset="0"/>
                        </a:rPr>
                        <a:t> </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2675143043"/>
                  </a:ext>
                </a:extLst>
              </a:tr>
              <a:tr h="182880">
                <a:tc>
                  <a:txBody>
                    <a:bodyPr/>
                    <a:lstStyle/>
                    <a:p>
                      <a:pPr algn="l" fontAlgn="ctr"/>
                      <a:r>
                        <a:rPr lang="en-GB" sz="1400" b="1" i="0" u="none" strike="noStrike" dirty="0">
                          <a:solidFill>
                            <a:srgbClr val="000000"/>
                          </a:solidFill>
                          <a:effectLst/>
                          <a:latin typeface="Mitutoyo Frutiger Light" panose="02000506040000020004" pitchFamily="2" charset="0"/>
                        </a:rPr>
                        <a:t>K502620</a:t>
                      </a:r>
                    </a:p>
                  </a:txBody>
                  <a:tcPr marL="7620" marR="7620" marT="7620"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l" fontAlgn="ctr"/>
                      <a:r>
                        <a:rPr lang="en-GB" sz="1400" b="0" i="0" u="none" strike="noStrike">
                          <a:solidFill>
                            <a:srgbClr val="000000"/>
                          </a:solidFill>
                          <a:effectLst/>
                          <a:latin typeface="Mitutoyo Frutiger Light" panose="02000506040000020004" pitchFamily="2" charset="0"/>
                        </a:rPr>
                        <a:t>Clamp lever for slider components</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l" fontAlgn="ctr"/>
                      <a:r>
                        <a:rPr lang="en-GB" sz="1400" b="0" i="0" u="none" strike="noStrike">
                          <a:solidFill>
                            <a:srgbClr val="000000"/>
                          </a:solidFill>
                          <a:effectLst/>
                          <a:latin typeface="Mitutoyo Frutiger Light" panose="02000506040000020004" pitchFamily="2" charset="0"/>
                        </a:rPr>
                        <a:t>K551432</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en-GB" sz="1400" b="0" i="0" u="none" strike="noStrike">
                          <a:solidFill>
                            <a:srgbClr val="000000"/>
                          </a:solidFill>
                          <a:effectLst/>
                          <a:latin typeface="Mitutoyo Frutiger Light" panose="02000506040000020004" pitchFamily="2" charset="0"/>
                        </a:rPr>
                        <a:t> </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en-GB" sz="1400" b="0" i="0" u="none" strike="noStrike">
                          <a:solidFill>
                            <a:srgbClr val="000000"/>
                          </a:solidFill>
                          <a:effectLst/>
                          <a:latin typeface="Mitutoyo Frutiger Light" panose="02000506040000020004" pitchFamily="2" charset="0"/>
                        </a:rPr>
                        <a:t> </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en-GB" sz="1400" b="0" i="0" u="none" strike="noStrike">
                          <a:solidFill>
                            <a:srgbClr val="000000"/>
                          </a:solidFill>
                          <a:effectLst/>
                          <a:latin typeface="Mitutoyo Frutiger Light" panose="02000506040000020004" pitchFamily="2" charset="0"/>
                        </a:rPr>
                        <a:t> </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4099192083"/>
                  </a:ext>
                </a:extLst>
              </a:tr>
              <a:tr h="40186">
                <a:tc>
                  <a:txBody>
                    <a:bodyPr/>
                    <a:lstStyle/>
                    <a:p>
                      <a:pPr algn="l" fontAlgn="ctr"/>
                      <a:r>
                        <a:rPr lang="en-GB" sz="1400" b="1" i="0" u="none" strike="noStrike" dirty="0">
                          <a:solidFill>
                            <a:srgbClr val="000000"/>
                          </a:solidFill>
                          <a:effectLst/>
                          <a:latin typeface="Mitutoyo Frutiger Light" panose="02000506040000020004" pitchFamily="2" charset="0"/>
                        </a:rPr>
                        <a:t>K916026</a:t>
                      </a:r>
                    </a:p>
                  </a:txBody>
                  <a:tcPr marL="7620" marR="7620" marT="7620"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ctr"/>
                      <a:r>
                        <a:rPr lang="en-GB" sz="1400" b="0" i="0" u="none" strike="noStrike" dirty="0">
                          <a:solidFill>
                            <a:srgbClr val="000000"/>
                          </a:solidFill>
                          <a:effectLst/>
                          <a:latin typeface="Mitutoyo Frutiger Light" panose="02000506040000020004" pitchFamily="2" charset="0"/>
                        </a:rPr>
                        <a:t>Indicator stand for Quick Check slider</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ctr"/>
                      <a:r>
                        <a:rPr lang="en-GB" sz="1400" b="0" i="0" u="none" strike="noStrike" dirty="0">
                          <a:solidFill>
                            <a:srgbClr val="000000"/>
                          </a:solidFill>
                          <a:effectLst/>
                          <a:latin typeface="Mitutoyo Frutiger Light" panose="02000506040000020004" pitchFamily="2" charset="0"/>
                        </a:rPr>
                        <a:t>K551432</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ctr"/>
                      <a:r>
                        <a:rPr lang="en-GB" sz="1400" b="0" i="0" u="none" strike="noStrike">
                          <a:solidFill>
                            <a:srgbClr val="000000"/>
                          </a:solidFill>
                          <a:effectLst/>
                          <a:latin typeface="Mitutoyo Frutiger Light" panose="02000506040000020004" pitchFamily="2" charset="0"/>
                        </a:rPr>
                        <a:t> </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ctr"/>
                      <a:r>
                        <a:rPr lang="en-GB" sz="1400" b="0" i="0" u="none" strike="noStrike">
                          <a:solidFill>
                            <a:srgbClr val="000000"/>
                          </a:solidFill>
                          <a:effectLst/>
                          <a:latin typeface="Mitutoyo Frutiger Light" panose="02000506040000020004" pitchFamily="2" charset="0"/>
                        </a:rPr>
                        <a:t>177 mm</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ctr"/>
                      <a:r>
                        <a:rPr lang="en-GB" sz="1400" b="0" i="0" u="none" strike="noStrike">
                          <a:solidFill>
                            <a:srgbClr val="000000"/>
                          </a:solidFill>
                          <a:effectLst/>
                          <a:latin typeface="Mitutoyo Frutiger Light" panose="02000506040000020004" pitchFamily="2" charset="0"/>
                        </a:rPr>
                        <a:t>150 mm</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3231542023"/>
                  </a:ext>
                </a:extLst>
              </a:tr>
              <a:tr h="182880">
                <a:tc>
                  <a:txBody>
                    <a:bodyPr/>
                    <a:lstStyle/>
                    <a:p>
                      <a:pPr algn="l" fontAlgn="ctr"/>
                      <a:r>
                        <a:rPr lang="en-GB" sz="1400" b="1" i="0" u="none" strike="noStrike" dirty="0">
                          <a:solidFill>
                            <a:srgbClr val="000000"/>
                          </a:solidFill>
                          <a:effectLst/>
                          <a:latin typeface="Mitutoyo Frutiger Light" panose="02000506040000020004" pitchFamily="2" charset="0"/>
                        </a:rPr>
                        <a:t>02AZC390</a:t>
                      </a:r>
                    </a:p>
                  </a:txBody>
                  <a:tcPr marL="7620" marR="7620" marT="7620"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F2F2F2"/>
                    </a:solidFill>
                  </a:tcPr>
                </a:tc>
                <a:tc>
                  <a:txBody>
                    <a:bodyPr/>
                    <a:lstStyle/>
                    <a:p>
                      <a:pPr algn="l" fontAlgn="ctr"/>
                      <a:r>
                        <a:rPr lang="en-GB" sz="1400" b="0" i="0" u="none" strike="noStrike" dirty="0">
                          <a:solidFill>
                            <a:srgbClr val="000000"/>
                          </a:solidFill>
                          <a:effectLst/>
                          <a:latin typeface="Mitutoyo Frutiger Light" panose="02000506040000020004" pitchFamily="2" charset="0"/>
                        </a:rPr>
                        <a:t>Extension rod for indicator holder 300 mm</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F2F2F2"/>
                    </a:solidFill>
                  </a:tcPr>
                </a:tc>
                <a:tc>
                  <a:txBody>
                    <a:bodyPr/>
                    <a:lstStyle/>
                    <a:p>
                      <a:pPr algn="l" fontAlgn="ctr"/>
                      <a:r>
                        <a:rPr lang="en-GB" sz="1400" b="0" i="0" u="none" strike="noStrike" dirty="0">
                          <a:solidFill>
                            <a:srgbClr val="000000"/>
                          </a:solidFill>
                          <a:effectLst/>
                          <a:latin typeface="Mitutoyo Frutiger Light" panose="02000506040000020004" pitchFamily="2" charset="0"/>
                        </a:rPr>
                        <a:t>K916026</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F2F2F2"/>
                    </a:solidFill>
                  </a:tcPr>
                </a:tc>
                <a:tc>
                  <a:txBody>
                    <a:bodyPr/>
                    <a:lstStyle/>
                    <a:p>
                      <a:pPr algn="ctr" fontAlgn="ctr"/>
                      <a:r>
                        <a:rPr lang="en-GB" sz="1400" b="0" i="0" u="none" strike="noStrike">
                          <a:solidFill>
                            <a:srgbClr val="000000"/>
                          </a:solidFill>
                          <a:effectLst/>
                          <a:latin typeface="Mitutoyo Frutiger Light" panose="02000506040000020004" pitchFamily="2" charset="0"/>
                        </a:rPr>
                        <a:t> </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F2F2F2"/>
                    </a:solidFill>
                  </a:tcPr>
                </a:tc>
                <a:tc>
                  <a:txBody>
                    <a:bodyPr/>
                    <a:lstStyle/>
                    <a:p>
                      <a:pPr algn="ctr" fontAlgn="ctr"/>
                      <a:r>
                        <a:rPr lang="en-GB" sz="1400" b="0" i="0" u="none" strike="noStrike">
                          <a:solidFill>
                            <a:srgbClr val="000000"/>
                          </a:solidFill>
                          <a:effectLst/>
                          <a:latin typeface="Mitutoyo Frutiger Light" panose="02000506040000020004" pitchFamily="2" charset="0"/>
                        </a:rPr>
                        <a:t> </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F2F2F2"/>
                    </a:solidFill>
                  </a:tcPr>
                </a:tc>
                <a:tc>
                  <a:txBody>
                    <a:bodyPr/>
                    <a:lstStyle/>
                    <a:p>
                      <a:pPr algn="ctr" fontAlgn="ctr"/>
                      <a:r>
                        <a:rPr lang="en-GB" sz="1400" b="0" i="0" u="none" strike="noStrike" dirty="0">
                          <a:solidFill>
                            <a:srgbClr val="000000"/>
                          </a:solidFill>
                          <a:effectLst/>
                          <a:latin typeface="Mitutoyo Frutiger Light" panose="02000506040000020004" pitchFamily="2" charset="0"/>
                        </a:rPr>
                        <a:t>300 mm</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F2F2F2"/>
                    </a:solidFill>
                  </a:tcPr>
                </a:tc>
                <a:extLst>
                  <a:ext uri="{0D108BD9-81ED-4DB2-BD59-A6C34878D82A}">
                    <a16:rowId xmlns:a16="http://schemas.microsoft.com/office/drawing/2014/main" val="2896701488"/>
                  </a:ext>
                </a:extLst>
              </a:tr>
            </a:tbl>
          </a:graphicData>
        </a:graphic>
      </p:graphicFrame>
      <p:pic>
        <p:nvPicPr>
          <p:cNvPr id="54" name="Picture 53">
            <a:extLst>
              <a:ext uri="{FF2B5EF4-FFF2-40B4-BE49-F238E27FC236}">
                <a16:creationId xmlns:a16="http://schemas.microsoft.com/office/drawing/2014/main" id="{58797274-DD6E-8E24-B40D-E692BA2DF70E}"/>
              </a:ext>
            </a:extLst>
          </p:cNvPr>
          <p:cNvPicPr>
            <a:picLocks noChangeAspect="1"/>
          </p:cNvPicPr>
          <p:nvPr/>
        </p:nvPicPr>
        <p:blipFill>
          <a:blip r:embed="rId6"/>
          <a:stretch>
            <a:fillRect/>
          </a:stretch>
        </p:blipFill>
        <p:spPr>
          <a:xfrm>
            <a:off x="14817151" y="11534953"/>
            <a:ext cx="1300415" cy="680927"/>
          </a:xfrm>
          <a:prstGeom prst="rect">
            <a:avLst/>
          </a:prstGeom>
        </p:spPr>
      </p:pic>
      <p:graphicFrame>
        <p:nvGraphicFramePr>
          <p:cNvPr id="4" name="Table 3">
            <a:extLst>
              <a:ext uri="{FF2B5EF4-FFF2-40B4-BE49-F238E27FC236}">
                <a16:creationId xmlns:a16="http://schemas.microsoft.com/office/drawing/2014/main" id="{F5718927-6589-2A90-71B1-780B669352ED}"/>
              </a:ext>
            </a:extLst>
          </p:cNvPr>
          <p:cNvGraphicFramePr>
            <a:graphicFrameLocks noGrp="1"/>
          </p:cNvGraphicFramePr>
          <p:nvPr>
            <p:extLst>
              <p:ext uri="{D42A27DB-BD31-4B8C-83A1-F6EECF244321}">
                <p14:modId xmlns:p14="http://schemas.microsoft.com/office/powerpoint/2010/main" val="4145609091"/>
              </p:ext>
            </p:extLst>
          </p:nvPr>
        </p:nvGraphicFramePr>
        <p:xfrm>
          <a:off x="288757" y="12282673"/>
          <a:ext cx="4073093" cy="2186940"/>
        </p:xfrm>
        <a:graphic>
          <a:graphicData uri="http://schemas.openxmlformats.org/drawingml/2006/table">
            <a:tbl>
              <a:tblPr/>
              <a:tblGrid>
                <a:gridCol w="766523">
                  <a:extLst>
                    <a:ext uri="{9D8B030D-6E8A-4147-A177-3AD203B41FA5}">
                      <a16:colId xmlns:a16="http://schemas.microsoft.com/office/drawing/2014/main" val="2552754185"/>
                    </a:ext>
                  </a:extLst>
                </a:gridCol>
                <a:gridCol w="315627">
                  <a:extLst>
                    <a:ext uri="{9D8B030D-6E8A-4147-A177-3AD203B41FA5}">
                      <a16:colId xmlns:a16="http://schemas.microsoft.com/office/drawing/2014/main" val="3861517411"/>
                    </a:ext>
                  </a:extLst>
                </a:gridCol>
                <a:gridCol w="2990943">
                  <a:extLst>
                    <a:ext uri="{9D8B030D-6E8A-4147-A177-3AD203B41FA5}">
                      <a16:colId xmlns:a16="http://schemas.microsoft.com/office/drawing/2014/main" val="441926476"/>
                    </a:ext>
                  </a:extLst>
                </a:gridCol>
              </a:tblGrid>
              <a:tr h="182880">
                <a:tc>
                  <a:txBody>
                    <a:bodyPr/>
                    <a:lstStyle/>
                    <a:p>
                      <a:pPr algn="l" fontAlgn="b"/>
                      <a:r>
                        <a:rPr lang="en-GB" sz="1400" b="1" i="0" u="none" strike="noStrike">
                          <a:solidFill>
                            <a:srgbClr val="FFFFFF"/>
                          </a:solidFill>
                          <a:effectLst/>
                          <a:latin typeface="Mitutoyo Frutiger Light" panose="02000506040000020004" pitchFamily="2" charset="0"/>
                        </a:rPr>
                        <a:t>Part No. </a:t>
                      </a:r>
                    </a:p>
                  </a:txBody>
                  <a:tcPr marL="7620" marR="7620" marT="7620" marB="0" anchor="b">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595959"/>
                    </a:solidFill>
                  </a:tcPr>
                </a:tc>
                <a:tc>
                  <a:txBody>
                    <a:bodyPr/>
                    <a:lstStyle/>
                    <a:p>
                      <a:pPr algn="ctr" fontAlgn="b"/>
                      <a:r>
                        <a:rPr lang="en-GB" sz="1400" b="1" i="0" u="none" strike="noStrike">
                          <a:solidFill>
                            <a:srgbClr val="FFFFFF"/>
                          </a:solidFill>
                          <a:effectLst/>
                          <a:latin typeface="Mitutoyo Frutiger Light" panose="02000506040000020004" pitchFamily="2" charset="0"/>
                        </a:rPr>
                        <a:t>Qty.</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595959"/>
                    </a:solidFill>
                  </a:tcPr>
                </a:tc>
                <a:tc>
                  <a:txBody>
                    <a:bodyPr/>
                    <a:lstStyle/>
                    <a:p>
                      <a:pPr algn="l" fontAlgn="b"/>
                      <a:r>
                        <a:rPr lang="en-GB" sz="1400" b="1" i="0" u="none" strike="noStrike">
                          <a:solidFill>
                            <a:srgbClr val="FFFFFF"/>
                          </a:solidFill>
                          <a:effectLst/>
                          <a:latin typeface="Mitutoyo Frutiger Light" panose="02000506040000020004" pitchFamily="2" charset="0"/>
                        </a:rPr>
                        <a:t>Part name</a:t>
                      </a:r>
                    </a:p>
                  </a:txBody>
                  <a:tcPr marL="7620" marR="7620" marT="7620" marB="0" anchor="b">
                    <a:lnL w="6350" cap="flat" cmpd="sng" algn="ctr">
                      <a:solidFill>
                        <a:srgbClr val="FFFFFF"/>
                      </a:solidFill>
                      <a:prstDash val="solid"/>
                      <a:round/>
                      <a:headEnd type="none" w="med" len="med"/>
                      <a:tailEnd type="none" w="med" len="med"/>
                    </a:lnL>
                    <a:lnR>
                      <a:noFill/>
                    </a:lnR>
                    <a:lnT>
                      <a:noFill/>
                    </a:lnT>
                    <a:lnB w="6350" cap="flat" cmpd="sng" algn="ctr">
                      <a:solidFill>
                        <a:srgbClr val="FFFFFF"/>
                      </a:solidFill>
                      <a:prstDash val="solid"/>
                      <a:round/>
                      <a:headEnd type="none" w="med" len="med"/>
                      <a:tailEnd type="none" w="med" len="med"/>
                    </a:lnB>
                    <a:solidFill>
                      <a:srgbClr val="595959"/>
                    </a:solidFill>
                  </a:tcPr>
                </a:tc>
                <a:extLst>
                  <a:ext uri="{0D108BD9-81ED-4DB2-BD59-A6C34878D82A}">
                    <a16:rowId xmlns:a16="http://schemas.microsoft.com/office/drawing/2014/main" val="3477065788"/>
                  </a:ext>
                </a:extLst>
              </a:tr>
              <a:tr h="182880">
                <a:tc>
                  <a:txBody>
                    <a:bodyPr/>
                    <a:lstStyle/>
                    <a:p>
                      <a:pPr algn="l" fontAlgn="b"/>
                      <a:r>
                        <a:rPr lang="en-GB" sz="1400" b="1" i="0" u="none" strike="noStrike" dirty="0">
                          <a:solidFill>
                            <a:srgbClr val="000000"/>
                          </a:solidFill>
                          <a:effectLst/>
                          <a:latin typeface="Mitutoyo Frutiger Light" panose="02000506040000020004" pitchFamily="2" charset="0"/>
                        </a:rPr>
                        <a:t>K580819</a:t>
                      </a:r>
                    </a:p>
                  </a:txBody>
                  <a:tcPr marL="7620" marR="7620" marT="7620"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GB" sz="1400" b="0" i="0" u="none" strike="noStrike">
                          <a:solidFill>
                            <a:srgbClr val="000000"/>
                          </a:solidFill>
                          <a:effectLst/>
                          <a:latin typeface="Mitutoyo Frutiger Light" panose="02000506040000020004" pitchFamily="2" charset="0"/>
                        </a:rPr>
                        <a:t>2</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r>
                        <a:rPr lang="en-GB" sz="1400" b="0" i="0" u="none" strike="noStrike">
                          <a:solidFill>
                            <a:srgbClr val="000000"/>
                          </a:solidFill>
                          <a:effectLst/>
                          <a:latin typeface="Mitutoyo Frutiger Light" panose="02000506040000020004" pitchFamily="2" charset="0"/>
                        </a:rPr>
                        <a:t>Center raise block for Quick Check 70 mm 1 pc.</a:t>
                      </a:r>
                    </a:p>
                  </a:txBody>
                  <a:tcPr marL="7620" marR="7620" marT="7620"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1865905557"/>
                  </a:ext>
                </a:extLst>
              </a:tr>
              <a:tr h="182880">
                <a:tc>
                  <a:txBody>
                    <a:bodyPr/>
                    <a:lstStyle/>
                    <a:p>
                      <a:pPr algn="l" fontAlgn="b"/>
                      <a:r>
                        <a:rPr lang="en-GB" sz="1400" b="1" i="0" u="none" strike="noStrike" dirty="0">
                          <a:solidFill>
                            <a:srgbClr val="000000"/>
                          </a:solidFill>
                          <a:effectLst/>
                          <a:latin typeface="Mitutoyo Frutiger Light" panose="02000506040000020004" pitchFamily="2" charset="0"/>
                        </a:rPr>
                        <a:t>02AZC390</a:t>
                      </a:r>
                    </a:p>
                  </a:txBody>
                  <a:tcPr marL="7620" marR="7620" marT="7620"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GB" sz="1400" b="0" i="0" u="none" strike="noStrike">
                          <a:solidFill>
                            <a:srgbClr val="000000"/>
                          </a:solidFill>
                          <a:effectLst/>
                          <a:latin typeface="Mitutoyo Frutiger Light" panose="02000506040000020004" pitchFamily="2" charset="0"/>
                        </a:rPr>
                        <a:t>1</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l" fontAlgn="b"/>
                      <a:r>
                        <a:rPr lang="en-GB" sz="1400" b="0" i="0" u="none" strike="noStrike" dirty="0">
                          <a:solidFill>
                            <a:srgbClr val="000000"/>
                          </a:solidFill>
                          <a:effectLst/>
                          <a:latin typeface="Mitutoyo Frutiger Light" panose="02000506040000020004" pitchFamily="2" charset="0"/>
                        </a:rPr>
                        <a:t>300 mm Extension rod for indicator holder</a:t>
                      </a:r>
                    </a:p>
                  </a:txBody>
                  <a:tcPr marL="7620" marR="7620" marT="7620"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2612521765"/>
                  </a:ext>
                </a:extLst>
              </a:tr>
              <a:tr h="182880">
                <a:tc>
                  <a:txBody>
                    <a:bodyPr/>
                    <a:lstStyle/>
                    <a:p>
                      <a:pPr algn="l" fontAlgn="b"/>
                      <a:r>
                        <a:rPr lang="en-GB" sz="1400" b="1" i="0" u="none" strike="noStrike" dirty="0">
                          <a:solidFill>
                            <a:srgbClr val="000000"/>
                          </a:solidFill>
                          <a:effectLst/>
                          <a:latin typeface="Mitutoyo Frutiger Light" panose="02000506040000020004" pitchFamily="2" charset="0"/>
                        </a:rPr>
                        <a:t>K916185</a:t>
                      </a:r>
                    </a:p>
                  </a:txBody>
                  <a:tcPr marL="7620" marR="7620" marT="7620"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GB" sz="1400" b="0" i="0" u="none" strike="noStrike">
                          <a:solidFill>
                            <a:srgbClr val="000000"/>
                          </a:solidFill>
                          <a:effectLst/>
                          <a:latin typeface="Mitutoyo Frutiger Light" panose="02000506040000020004" pitchFamily="2" charset="0"/>
                        </a:rPr>
                        <a:t>8</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r>
                        <a:rPr lang="en-GB" sz="1400" b="0" i="0" u="none" strike="noStrike">
                          <a:solidFill>
                            <a:srgbClr val="000000"/>
                          </a:solidFill>
                          <a:effectLst/>
                          <a:latin typeface="Mitutoyo Frutiger Light" panose="02000506040000020004" pitchFamily="2" charset="0"/>
                        </a:rPr>
                        <a:t>Cylinder head screw M6 </a:t>
                      </a:r>
                    </a:p>
                  </a:txBody>
                  <a:tcPr marL="7620" marR="7620" marT="7620"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376033690"/>
                  </a:ext>
                </a:extLst>
              </a:tr>
              <a:tr h="198120">
                <a:tc>
                  <a:txBody>
                    <a:bodyPr/>
                    <a:lstStyle/>
                    <a:p>
                      <a:pPr algn="l" fontAlgn="b"/>
                      <a:r>
                        <a:rPr lang="en-GB" sz="1400" b="1" i="0" u="none" strike="noStrike" dirty="0">
                          <a:solidFill>
                            <a:srgbClr val="000000"/>
                          </a:solidFill>
                          <a:effectLst/>
                          <a:latin typeface="Mitutoyo Frutiger Light" panose="02000506040000020004" pitchFamily="2" charset="0"/>
                        </a:rPr>
                        <a:t>K551136</a:t>
                      </a:r>
                    </a:p>
                  </a:txBody>
                  <a:tcPr marL="7620" marR="7620" marT="7620"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GB" sz="1400" b="0" i="0" u="none" strike="noStrike">
                          <a:solidFill>
                            <a:srgbClr val="000000"/>
                          </a:solidFill>
                          <a:effectLst/>
                          <a:latin typeface="Mitutoyo Frutiger Light" panose="02000506040000020004" pitchFamily="2" charset="0"/>
                        </a:rPr>
                        <a:t>4</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l" fontAlgn="b"/>
                      <a:r>
                        <a:rPr lang="en-GB" sz="1400" b="0" i="0" u="none" strike="noStrike">
                          <a:solidFill>
                            <a:srgbClr val="000000"/>
                          </a:solidFill>
                          <a:effectLst/>
                          <a:latin typeface="Mitutoyo Frutiger Light" panose="02000506040000020004" pitchFamily="2" charset="0"/>
                        </a:rPr>
                        <a:t>Positioning bushing 10 mm multiflex</a:t>
                      </a:r>
                      <a:r>
                        <a:rPr lang="en-GB" sz="1400" b="0" i="1" u="none" strike="noStrike" baseline="30000">
                          <a:solidFill>
                            <a:srgbClr val="000000"/>
                          </a:solidFill>
                          <a:effectLst/>
                          <a:latin typeface="Mitutoyo Frutiger Light" panose="02000506040000020004" pitchFamily="2" charset="0"/>
                        </a:rPr>
                        <a:t>profile</a:t>
                      </a:r>
                      <a:endParaRPr lang="en-GB" sz="1400" b="0" i="0" u="none" strike="noStrike">
                        <a:solidFill>
                          <a:srgbClr val="000000"/>
                        </a:solidFill>
                        <a:effectLst/>
                        <a:latin typeface="Mitutoyo Frutiger Light" panose="02000506040000020004" pitchFamily="2" charset="0"/>
                      </a:endParaRPr>
                    </a:p>
                  </a:txBody>
                  <a:tcPr marL="7620" marR="7620" marT="7620"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2064151376"/>
                  </a:ext>
                </a:extLst>
              </a:tr>
              <a:tr h="182880">
                <a:tc>
                  <a:txBody>
                    <a:bodyPr/>
                    <a:lstStyle/>
                    <a:p>
                      <a:pPr algn="l" fontAlgn="b"/>
                      <a:r>
                        <a:rPr lang="en-GB" sz="1400" b="1" i="0" u="none" strike="noStrike" dirty="0">
                          <a:solidFill>
                            <a:srgbClr val="000000"/>
                          </a:solidFill>
                          <a:effectLst/>
                          <a:latin typeface="Mitutoyo Frutiger Light" panose="02000506040000020004" pitchFamily="2" charset="0"/>
                        </a:rPr>
                        <a:t>K550561</a:t>
                      </a:r>
                    </a:p>
                  </a:txBody>
                  <a:tcPr marL="7620" marR="7620" marT="7620"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GB" sz="1400" b="0" i="0" u="none" strike="noStrike">
                          <a:solidFill>
                            <a:srgbClr val="000000"/>
                          </a:solidFill>
                          <a:effectLst/>
                          <a:latin typeface="Mitutoyo Frutiger Light" panose="02000506040000020004" pitchFamily="2" charset="0"/>
                        </a:rPr>
                        <a:t>8</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r>
                        <a:rPr lang="en-GB" sz="1400" b="0" i="0" u="none" strike="noStrike">
                          <a:solidFill>
                            <a:srgbClr val="000000"/>
                          </a:solidFill>
                          <a:effectLst/>
                          <a:latin typeface="Mitutoyo Frutiger Light" panose="02000506040000020004" pitchFamily="2" charset="0"/>
                        </a:rPr>
                        <a:t>Spring washer Ø 6 mm</a:t>
                      </a:r>
                    </a:p>
                  </a:txBody>
                  <a:tcPr marL="7620" marR="7620" marT="7620"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685249137"/>
                  </a:ext>
                </a:extLst>
              </a:tr>
              <a:tr h="182880">
                <a:tc>
                  <a:txBody>
                    <a:bodyPr/>
                    <a:lstStyle/>
                    <a:p>
                      <a:pPr algn="l" fontAlgn="b"/>
                      <a:r>
                        <a:rPr lang="en-GB" sz="1400" b="1" i="0" u="none" strike="noStrike">
                          <a:solidFill>
                            <a:srgbClr val="000000"/>
                          </a:solidFill>
                          <a:effectLst/>
                          <a:latin typeface="Mitutoyo Frutiger Light" panose="02000506040000020004" pitchFamily="2" charset="0"/>
                        </a:rPr>
                        <a:t>Total qty.</a:t>
                      </a:r>
                    </a:p>
                  </a:txBody>
                  <a:tcPr marL="7620" marR="7620" marT="7620"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GB" sz="1400" b="1" i="0" u="none" strike="noStrike">
                          <a:solidFill>
                            <a:srgbClr val="000000"/>
                          </a:solidFill>
                          <a:effectLst/>
                          <a:latin typeface="Mitutoyo Frutiger Light" panose="02000506040000020004" pitchFamily="2" charset="0"/>
                        </a:rPr>
                        <a:t>23</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r>
                        <a:rPr lang="en-GB" sz="1400" b="0" i="0" u="none" strike="noStrike" dirty="0">
                          <a:solidFill>
                            <a:srgbClr val="000000"/>
                          </a:solidFill>
                          <a:effectLst/>
                          <a:latin typeface="Mitutoyo Frutiger Light" panose="02000506040000020004" pitchFamily="2" charset="0"/>
                        </a:rPr>
                        <a:t> </a:t>
                      </a:r>
                    </a:p>
                  </a:txBody>
                  <a:tcPr marL="7620" marR="7620" marT="7620"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2916640523"/>
                  </a:ext>
                </a:extLst>
              </a:tr>
            </a:tbl>
          </a:graphicData>
        </a:graphic>
      </p:graphicFrame>
      <p:graphicFrame>
        <p:nvGraphicFramePr>
          <p:cNvPr id="5" name="Table 4">
            <a:extLst>
              <a:ext uri="{FF2B5EF4-FFF2-40B4-BE49-F238E27FC236}">
                <a16:creationId xmlns:a16="http://schemas.microsoft.com/office/drawing/2014/main" id="{A198F397-2925-B60A-1096-673617257974}"/>
              </a:ext>
            </a:extLst>
          </p:cNvPr>
          <p:cNvGraphicFramePr>
            <a:graphicFrameLocks noGrp="1"/>
          </p:cNvGraphicFramePr>
          <p:nvPr>
            <p:extLst>
              <p:ext uri="{D42A27DB-BD31-4B8C-83A1-F6EECF244321}">
                <p14:modId xmlns:p14="http://schemas.microsoft.com/office/powerpoint/2010/main" val="591456053"/>
              </p:ext>
            </p:extLst>
          </p:nvPr>
        </p:nvGraphicFramePr>
        <p:xfrm>
          <a:off x="288757" y="7858813"/>
          <a:ext cx="3127260" cy="3474720"/>
        </p:xfrm>
        <a:graphic>
          <a:graphicData uri="http://schemas.openxmlformats.org/drawingml/2006/table">
            <a:tbl>
              <a:tblPr/>
              <a:tblGrid>
                <a:gridCol w="618490">
                  <a:extLst>
                    <a:ext uri="{9D8B030D-6E8A-4147-A177-3AD203B41FA5}">
                      <a16:colId xmlns:a16="http://schemas.microsoft.com/office/drawing/2014/main" val="720977134"/>
                    </a:ext>
                  </a:extLst>
                </a:gridCol>
                <a:gridCol w="295783">
                  <a:extLst>
                    <a:ext uri="{9D8B030D-6E8A-4147-A177-3AD203B41FA5}">
                      <a16:colId xmlns:a16="http://schemas.microsoft.com/office/drawing/2014/main" val="695477610"/>
                    </a:ext>
                  </a:extLst>
                </a:gridCol>
                <a:gridCol w="2212987">
                  <a:extLst>
                    <a:ext uri="{9D8B030D-6E8A-4147-A177-3AD203B41FA5}">
                      <a16:colId xmlns:a16="http://schemas.microsoft.com/office/drawing/2014/main" val="33590090"/>
                    </a:ext>
                  </a:extLst>
                </a:gridCol>
              </a:tblGrid>
              <a:tr h="182880">
                <a:tc>
                  <a:txBody>
                    <a:bodyPr/>
                    <a:lstStyle/>
                    <a:p>
                      <a:pPr algn="l" fontAlgn="b"/>
                      <a:r>
                        <a:rPr lang="en-GB" sz="1400" b="1" i="0" u="none" strike="noStrike">
                          <a:solidFill>
                            <a:srgbClr val="FFFFFF"/>
                          </a:solidFill>
                          <a:effectLst/>
                          <a:latin typeface="Mitutoyo Frutiger Light" panose="02000506040000020004" pitchFamily="2" charset="0"/>
                        </a:rPr>
                        <a:t>Part No. </a:t>
                      </a:r>
                    </a:p>
                  </a:txBody>
                  <a:tcPr marL="7620" marR="7620" marT="7620" marB="0" anchor="b">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595959"/>
                    </a:solidFill>
                  </a:tcPr>
                </a:tc>
                <a:tc>
                  <a:txBody>
                    <a:bodyPr/>
                    <a:lstStyle/>
                    <a:p>
                      <a:pPr algn="ctr" fontAlgn="b"/>
                      <a:r>
                        <a:rPr lang="en-GB" sz="1400" b="1" i="0" u="none" strike="noStrike">
                          <a:solidFill>
                            <a:srgbClr val="FFFFFF"/>
                          </a:solidFill>
                          <a:effectLst/>
                          <a:latin typeface="Mitutoyo Frutiger Light" panose="02000506040000020004" pitchFamily="2" charset="0"/>
                        </a:rPr>
                        <a:t>Qty.</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595959"/>
                    </a:solidFill>
                  </a:tcPr>
                </a:tc>
                <a:tc>
                  <a:txBody>
                    <a:bodyPr/>
                    <a:lstStyle/>
                    <a:p>
                      <a:pPr algn="l" fontAlgn="b"/>
                      <a:r>
                        <a:rPr lang="en-GB" sz="1400" b="1" i="0" u="none" strike="noStrike" dirty="0">
                          <a:solidFill>
                            <a:srgbClr val="FFFFFF"/>
                          </a:solidFill>
                          <a:effectLst/>
                          <a:latin typeface="Mitutoyo Frutiger Light" panose="02000506040000020004" pitchFamily="2" charset="0"/>
                        </a:rPr>
                        <a:t>Part name</a:t>
                      </a:r>
                    </a:p>
                  </a:txBody>
                  <a:tcPr marL="7620" marR="7620" marT="7620" marB="0" anchor="b">
                    <a:lnL w="6350" cap="flat" cmpd="sng" algn="ctr">
                      <a:solidFill>
                        <a:srgbClr val="FFFFFF"/>
                      </a:solidFill>
                      <a:prstDash val="solid"/>
                      <a:round/>
                      <a:headEnd type="none" w="med" len="med"/>
                      <a:tailEnd type="none" w="med" len="med"/>
                    </a:lnL>
                    <a:lnR>
                      <a:noFill/>
                    </a:lnR>
                    <a:lnT>
                      <a:noFill/>
                    </a:lnT>
                    <a:lnB w="6350" cap="flat" cmpd="sng" algn="ctr">
                      <a:solidFill>
                        <a:srgbClr val="FFFFFF"/>
                      </a:solidFill>
                      <a:prstDash val="solid"/>
                      <a:round/>
                      <a:headEnd type="none" w="med" len="med"/>
                      <a:tailEnd type="none" w="med" len="med"/>
                    </a:lnB>
                    <a:solidFill>
                      <a:srgbClr val="595959"/>
                    </a:solidFill>
                  </a:tcPr>
                </a:tc>
                <a:extLst>
                  <a:ext uri="{0D108BD9-81ED-4DB2-BD59-A6C34878D82A}">
                    <a16:rowId xmlns:a16="http://schemas.microsoft.com/office/drawing/2014/main" val="4074494204"/>
                  </a:ext>
                </a:extLst>
              </a:tr>
              <a:tr h="198120">
                <a:tc>
                  <a:txBody>
                    <a:bodyPr/>
                    <a:lstStyle/>
                    <a:p>
                      <a:pPr algn="l" fontAlgn="b"/>
                      <a:r>
                        <a:rPr lang="en-GB" sz="1400" b="1" i="0" u="none" strike="noStrike" dirty="0">
                          <a:solidFill>
                            <a:srgbClr val="000000"/>
                          </a:solidFill>
                          <a:effectLst/>
                          <a:latin typeface="Mitutoyo Frutiger Light" panose="02000506040000020004" pitchFamily="2" charset="0"/>
                        </a:rPr>
                        <a:t>K551432</a:t>
                      </a:r>
                    </a:p>
                  </a:txBody>
                  <a:tcPr marL="7620" marR="7620" marT="7620"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GB" sz="1400" b="0" i="0" u="none" strike="noStrike">
                          <a:solidFill>
                            <a:srgbClr val="000000"/>
                          </a:solidFill>
                          <a:effectLst/>
                          <a:latin typeface="Mitutoyo Frutiger Light" panose="02000506040000020004" pitchFamily="2" charset="0"/>
                        </a:rPr>
                        <a:t>1</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r>
                        <a:rPr lang="en-GB" sz="1400" b="0" i="0" u="none" strike="noStrike">
                          <a:solidFill>
                            <a:srgbClr val="000000"/>
                          </a:solidFill>
                          <a:effectLst/>
                          <a:latin typeface="Mitutoyo Frutiger Light" panose="02000506040000020004" pitchFamily="2" charset="0"/>
                        </a:rPr>
                        <a:t>Slider unit for Quick Check</a:t>
                      </a:r>
                    </a:p>
                  </a:txBody>
                  <a:tcPr marL="7620" marR="7620" marT="7620"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941158625"/>
                  </a:ext>
                </a:extLst>
              </a:tr>
              <a:tr h="198120">
                <a:tc>
                  <a:txBody>
                    <a:bodyPr/>
                    <a:lstStyle/>
                    <a:p>
                      <a:pPr algn="l" fontAlgn="b"/>
                      <a:r>
                        <a:rPr lang="en-GB" sz="1400" b="1" i="0" u="none" strike="noStrike" dirty="0">
                          <a:solidFill>
                            <a:srgbClr val="000000"/>
                          </a:solidFill>
                          <a:effectLst/>
                          <a:latin typeface="Mitutoyo Frutiger Light" panose="02000506040000020004" pitchFamily="2" charset="0"/>
                        </a:rPr>
                        <a:t>K502620</a:t>
                      </a:r>
                    </a:p>
                  </a:txBody>
                  <a:tcPr marL="7620" marR="7620" marT="7620"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GB" sz="1400" b="0" i="0" u="none" strike="noStrike">
                          <a:solidFill>
                            <a:srgbClr val="000000"/>
                          </a:solidFill>
                          <a:effectLst/>
                          <a:latin typeface="Mitutoyo Frutiger Light" panose="02000506040000020004" pitchFamily="2" charset="0"/>
                        </a:rPr>
                        <a:t>1</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l" fontAlgn="b"/>
                      <a:r>
                        <a:rPr lang="en-GB" sz="1400" b="0" i="0" u="none" strike="noStrike" dirty="0">
                          <a:solidFill>
                            <a:srgbClr val="000000"/>
                          </a:solidFill>
                          <a:effectLst/>
                          <a:latin typeface="Mitutoyo Frutiger Light" panose="02000506040000020004" pitchFamily="2" charset="0"/>
                        </a:rPr>
                        <a:t>Clamp lever for slider components</a:t>
                      </a:r>
                    </a:p>
                  </a:txBody>
                  <a:tcPr marL="7620" marR="7620" marT="7620"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2993248051"/>
                  </a:ext>
                </a:extLst>
              </a:tr>
              <a:tr h="198120">
                <a:tc>
                  <a:txBody>
                    <a:bodyPr/>
                    <a:lstStyle/>
                    <a:p>
                      <a:pPr algn="l" fontAlgn="b"/>
                      <a:r>
                        <a:rPr lang="en-GB" sz="1400" b="1" i="0" u="none" strike="noStrike" dirty="0">
                          <a:solidFill>
                            <a:srgbClr val="000000"/>
                          </a:solidFill>
                          <a:effectLst/>
                          <a:latin typeface="Mitutoyo Frutiger Light" panose="02000506040000020004" pitchFamily="2" charset="0"/>
                        </a:rPr>
                        <a:t>K550633</a:t>
                      </a:r>
                    </a:p>
                  </a:txBody>
                  <a:tcPr marL="7620" marR="7620" marT="7620"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FFF"/>
                    </a:solidFill>
                  </a:tcPr>
                </a:tc>
                <a:tc>
                  <a:txBody>
                    <a:bodyPr/>
                    <a:lstStyle/>
                    <a:p>
                      <a:pPr algn="ctr" fontAlgn="b"/>
                      <a:r>
                        <a:rPr lang="en-GB" sz="1400" b="0" i="0" u="none" strike="noStrike">
                          <a:solidFill>
                            <a:srgbClr val="000000"/>
                          </a:solidFill>
                          <a:effectLst/>
                          <a:latin typeface="Mitutoyo Frutiger Light" panose="02000506040000020004" pitchFamily="2" charset="0"/>
                        </a:rPr>
                        <a:t>1</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FFF"/>
                    </a:solidFill>
                  </a:tcPr>
                </a:tc>
                <a:tc>
                  <a:txBody>
                    <a:bodyPr/>
                    <a:lstStyle/>
                    <a:p>
                      <a:pPr algn="l" fontAlgn="b"/>
                      <a:r>
                        <a:rPr lang="en-GB" sz="1400" b="0" i="0" u="none" strike="noStrike" dirty="0">
                          <a:solidFill>
                            <a:srgbClr val="000000"/>
                          </a:solidFill>
                          <a:effectLst/>
                          <a:latin typeface="Mitutoyo Frutiger Light" panose="02000506040000020004" pitchFamily="2" charset="0"/>
                        </a:rPr>
                        <a:t>multiflex</a:t>
                      </a:r>
                      <a:r>
                        <a:rPr lang="en-GB" sz="1400" b="0" i="1" u="none" strike="noStrike" baseline="30000" dirty="0">
                          <a:solidFill>
                            <a:srgbClr val="000000"/>
                          </a:solidFill>
                          <a:effectLst/>
                          <a:latin typeface="Mitutoyo Frutiger Light" panose="02000506040000020004" pitchFamily="2" charset="0"/>
                        </a:rPr>
                        <a:t>profile</a:t>
                      </a:r>
                      <a:r>
                        <a:rPr lang="en-GB" sz="1400" b="0" i="0" u="none" strike="noStrike" dirty="0">
                          <a:solidFill>
                            <a:srgbClr val="000000"/>
                          </a:solidFill>
                          <a:effectLst/>
                          <a:latin typeface="Mitutoyo Frutiger Light" panose="02000506040000020004" pitchFamily="2" charset="0"/>
                        </a:rPr>
                        <a:t> rail 500 mm</a:t>
                      </a:r>
                    </a:p>
                  </a:txBody>
                  <a:tcPr marL="7620" marR="7620" marT="7620"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FFF"/>
                    </a:solidFill>
                  </a:tcPr>
                </a:tc>
                <a:extLst>
                  <a:ext uri="{0D108BD9-81ED-4DB2-BD59-A6C34878D82A}">
                    <a16:rowId xmlns:a16="http://schemas.microsoft.com/office/drawing/2014/main" val="3917883774"/>
                  </a:ext>
                </a:extLst>
              </a:tr>
              <a:tr h="182880">
                <a:tc>
                  <a:txBody>
                    <a:bodyPr/>
                    <a:lstStyle/>
                    <a:p>
                      <a:pPr algn="l" fontAlgn="b"/>
                      <a:r>
                        <a:rPr lang="en-GB" sz="1400" b="1" i="0" u="none" strike="noStrike" dirty="0">
                          <a:solidFill>
                            <a:srgbClr val="000000"/>
                          </a:solidFill>
                          <a:effectLst/>
                          <a:latin typeface="Mitutoyo Frutiger Light" panose="02000506040000020004" pitchFamily="2" charset="0"/>
                        </a:rPr>
                        <a:t>K550110</a:t>
                      </a:r>
                    </a:p>
                  </a:txBody>
                  <a:tcPr marL="7620" marR="7620" marT="7620"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GB" sz="1400" b="0" i="0" u="none" strike="noStrike">
                          <a:solidFill>
                            <a:srgbClr val="000000"/>
                          </a:solidFill>
                          <a:effectLst/>
                          <a:latin typeface="Mitutoyo Frutiger Light" panose="02000506040000020004" pitchFamily="2" charset="0"/>
                        </a:rPr>
                        <a:t>4</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l" fontAlgn="b"/>
                      <a:r>
                        <a:rPr lang="en-GB" sz="1400" b="0" i="0" u="none" strike="noStrike">
                          <a:solidFill>
                            <a:srgbClr val="000000"/>
                          </a:solidFill>
                          <a:effectLst/>
                          <a:latin typeface="Mitutoyo Frutiger Light" panose="02000506040000020004" pitchFamily="2" charset="0"/>
                        </a:rPr>
                        <a:t>Cylinder head screw M6 x 20 mm</a:t>
                      </a:r>
                    </a:p>
                  </a:txBody>
                  <a:tcPr marL="7620" marR="7620" marT="7620"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271013582"/>
                  </a:ext>
                </a:extLst>
              </a:tr>
              <a:tr h="182880">
                <a:tc>
                  <a:txBody>
                    <a:bodyPr/>
                    <a:lstStyle/>
                    <a:p>
                      <a:pPr algn="l" fontAlgn="b"/>
                      <a:r>
                        <a:rPr lang="en-GB" sz="1400" b="1" i="0" u="none" strike="noStrike" dirty="0">
                          <a:solidFill>
                            <a:srgbClr val="000000"/>
                          </a:solidFill>
                          <a:effectLst/>
                          <a:latin typeface="Mitutoyo Frutiger Light" panose="02000506040000020004" pitchFamily="2" charset="0"/>
                        </a:rPr>
                        <a:t>K550591</a:t>
                      </a:r>
                    </a:p>
                  </a:txBody>
                  <a:tcPr marL="7620" marR="7620" marT="7620"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FFF"/>
                    </a:solidFill>
                  </a:tcPr>
                </a:tc>
                <a:tc>
                  <a:txBody>
                    <a:bodyPr/>
                    <a:lstStyle/>
                    <a:p>
                      <a:pPr algn="ctr" fontAlgn="b"/>
                      <a:r>
                        <a:rPr lang="en-GB" sz="1400" b="0" i="0" u="none" strike="noStrike">
                          <a:solidFill>
                            <a:srgbClr val="000000"/>
                          </a:solidFill>
                          <a:effectLst/>
                          <a:latin typeface="Mitutoyo Frutiger Light" panose="02000506040000020004" pitchFamily="2" charset="0"/>
                        </a:rPr>
                        <a:t>4</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FFF"/>
                    </a:solidFill>
                  </a:tcPr>
                </a:tc>
                <a:tc>
                  <a:txBody>
                    <a:bodyPr/>
                    <a:lstStyle/>
                    <a:p>
                      <a:pPr algn="l" fontAlgn="b"/>
                      <a:r>
                        <a:rPr lang="en-GB" sz="1400" b="0" i="0" u="none" strike="noStrike">
                          <a:solidFill>
                            <a:srgbClr val="000000"/>
                          </a:solidFill>
                          <a:effectLst/>
                          <a:latin typeface="Mitutoyo Frutiger Light" panose="02000506040000020004" pitchFamily="2" charset="0"/>
                        </a:rPr>
                        <a:t>Washer M6 </a:t>
                      </a:r>
                    </a:p>
                  </a:txBody>
                  <a:tcPr marL="7620" marR="7620" marT="7620"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FFF"/>
                    </a:solidFill>
                  </a:tcPr>
                </a:tc>
                <a:extLst>
                  <a:ext uri="{0D108BD9-81ED-4DB2-BD59-A6C34878D82A}">
                    <a16:rowId xmlns:a16="http://schemas.microsoft.com/office/drawing/2014/main" val="3147070589"/>
                  </a:ext>
                </a:extLst>
              </a:tr>
              <a:tr h="182880">
                <a:tc>
                  <a:txBody>
                    <a:bodyPr/>
                    <a:lstStyle/>
                    <a:p>
                      <a:pPr algn="l" fontAlgn="b"/>
                      <a:r>
                        <a:rPr lang="en-GB" sz="1400" b="1" i="0" u="none" strike="noStrike" dirty="0">
                          <a:solidFill>
                            <a:srgbClr val="000000"/>
                          </a:solidFill>
                          <a:effectLst/>
                          <a:latin typeface="Mitutoyo Frutiger Light" panose="02000506040000020004" pitchFamily="2" charset="0"/>
                        </a:rPr>
                        <a:t>K550561</a:t>
                      </a:r>
                    </a:p>
                  </a:txBody>
                  <a:tcPr marL="7620" marR="7620" marT="7620"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GB" sz="1400" b="0" i="0" u="none" strike="noStrike">
                          <a:solidFill>
                            <a:srgbClr val="000000"/>
                          </a:solidFill>
                          <a:effectLst/>
                          <a:latin typeface="Mitutoyo Frutiger Light" panose="02000506040000020004" pitchFamily="2" charset="0"/>
                        </a:rPr>
                        <a:t>4</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l" fontAlgn="b"/>
                      <a:r>
                        <a:rPr lang="en-GB" sz="1400" b="0" i="0" u="none" strike="noStrike">
                          <a:solidFill>
                            <a:srgbClr val="000000"/>
                          </a:solidFill>
                          <a:effectLst/>
                          <a:latin typeface="Mitutoyo Frutiger Light" panose="02000506040000020004" pitchFamily="2" charset="0"/>
                        </a:rPr>
                        <a:t>Spring washer Ø 6 mm</a:t>
                      </a:r>
                    </a:p>
                  </a:txBody>
                  <a:tcPr marL="7620" marR="7620" marT="7620"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2715332393"/>
                  </a:ext>
                </a:extLst>
              </a:tr>
              <a:tr h="182880">
                <a:tc>
                  <a:txBody>
                    <a:bodyPr/>
                    <a:lstStyle/>
                    <a:p>
                      <a:pPr algn="l" fontAlgn="b"/>
                      <a:r>
                        <a:rPr lang="en-GB" sz="1400" b="1" i="0" u="none" strike="noStrike" dirty="0">
                          <a:solidFill>
                            <a:srgbClr val="000000"/>
                          </a:solidFill>
                          <a:effectLst/>
                          <a:latin typeface="Mitutoyo Frutiger Light" panose="02000506040000020004" pitchFamily="2" charset="0"/>
                        </a:rPr>
                        <a:t>Total qty.</a:t>
                      </a:r>
                    </a:p>
                  </a:txBody>
                  <a:tcPr marL="7620" marR="7620" marT="7620"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GB" sz="1400" b="1" i="0" u="none" strike="noStrike" dirty="0">
                          <a:solidFill>
                            <a:srgbClr val="000000"/>
                          </a:solidFill>
                          <a:effectLst/>
                          <a:latin typeface="Mitutoyo Frutiger Light" panose="02000506040000020004" pitchFamily="2" charset="0"/>
                        </a:rPr>
                        <a:t>15</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r>
                        <a:rPr lang="en-GB" sz="1400" b="0" i="0" u="none" strike="noStrike" dirty="0">
                          <a:solidFill>
                            <a:srgbClr val="000000"/>
                          </a:solidFill>
                          <a:effectLst/>
                          <a:latin typeface="Mitutoyo Frutiger Light" panose="02000506040000020004" pitchFamily="2" charset="0"/>
                        </a:rPr>
                        <a:t> </a:t>
                      </a:r>
                    </a:p>
                  </a:txBody>
                  <a:tcPr marL="7620" marR="7620" marT="7620"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4278448037"/>
                  </a:ext>
                </a:extLst>
              </a:tr>
            </a:tbl>
          </a:graphicData>
        </a:graphic>
      </p:graphicFrame>
      <p:graphicFrame>
        <p:nvGraphicFramePr>
          <p:cNvPr id="9" name="Table 8">
            <a:extLst>
              <a:ext uri="{FF2B5EF4-FFF2-40B4-BE49-F238E27FC236}">
                <a16:creationId xmlns:a16="http://schemas.microsoft.com/office/drawing/2014/main" id="{3490FB97-7C65-0161-5320-72D4F6EA2E81}"/>
              </a:ext>
            </a:extLst>
          </p:cNvPr>
          <p:cNvGraphicFramePr>
            <a:graphicFrameLocks noGrp="1"/>
          </p:cNvGraphicFramePr>
          <p:nvPr>
            <p:extLst>
              <p:ext uri="{D42A27DB-BD31-4B8C-83A1-F6EECF244321}">
                <p14:modId xmlns:p14="http://schemas.microsoft.com/office/powerpoint/2010/main" val="1332773413"/>
              </p:ext>
            </p:extLst>
          </p:nvPr>
        </p:nvGraphicFramePr>
        <p:xfrm>
          <a:off x="3533645" y="7874252"/>
          <a:ext cx="3301330" cy="2407920"/>
        </p:xfrm>
        <a:graphic>
          <a:graphicData uri="http://schemas.openxmlformats.org/drawingml/2006/table">
            <a:tbl>
              <a:tblPr/>
              <a:tblGrid>
                <a:gridCol w="669835">
                  <a:extLst>
                    <a:ext uri="{9D8B030D-6E8A-4147-A177-3AD203B41FA5}">
                      <a16:colId xmlns:a16="http://schemas.microsoft.com/office/drawing/2014/main" val="2581226871"/>
                    </a:ext>
                  </a:extLst>
                </a:gridCol>
                <a:gridCol w="366231">
                  <a:extLst>
                    <a:ext uri="{9D8B030D-6E8A-4147-A177-3AD203B41FA5}">
                      <a16:colId xmlns:a16="http://schemas.microsoft.com/office/drawing/2014/main" val="1747073764"/>
                    </a:ext>
                  </a:extLst>
                </a:gridCol>
                <a:gridCol w="2265264">
                  <a:extLst>
                    <a:ext uri="{9D8B030D-6E8A-4147-A177-3AD203B41FA5}">
                      <a16:colId xmlns:a16="http://schemas.microsoft.com/office/drawing/2014/main" val="4291696716"/>
                    </a:ext>
                  </a:extLst>
                </a:gridCol>
              </a:tblGrid>
              <a:tr h="182880">
                <a:tc>
                  <a:txBody>
                    <a:bodyPr/>
                    <a:lstStyle/>
                    <a:p>
                      <a:pPr algn="l" fontAlgn="b"/>
                      <a:r>
                        <a:rPr lang="en-GB" sz="1400" b="1" i="0" u="none" strike="noStrike">
                          <a:solidFill>
                            <a:srgbClr val="FFFFFF"/>
                          </a:solidFill>
                          <a:effectLst/>
                          <a:latin typeface="Mitutoyo Frutiger Light" panose="02000506040000020004" pitchFamily="2" charset="0"/>
                        </a:rPr>
                        <a:t>Part No. </a:t>
                      </a:r>
                    </a:p>
                  </a:txBody>
                  <a:tcPr marL="7620" marR="7620" marT="7620" marB="0" anchor="b">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595959"/>
                    </a:solidFill>
                  </a:tcPr>
                </a:tc>
                <a:tc>
                  <a:txBody>
                    <a:bodyPr/>
                    <a:lstStyle/>
                    <a:p>
                      <a:pPr algn="ctr" fontAlgn="b"/>
                      <a:r>
                        <a:rPr lang="en-GB" sz="1400" b="1" i="0" u="none" strike="noStrike">
                          <a:solidFill>
                            <a:srgbClr val="FFFFFF"/>
                          </a:solidFill>
                          <a:effectLst/>
                          <a:latin typeface="Mitutoyo Frutiger Light" panose="02000506040000020004" pitchFamily="2" charset="0"/>
                        </a:rPr>
                        <a:t>Qty.</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595959"/>
                    </a:solidFill>
                  </a:tcPr>
                </a:tc>
                <a:tc>
                  <a:txBody>
                    <a:bodyPr/>
                    <a:lstStyle/>
                    <a:p>
                      <a:pPr algn="l" fontAlgn="b"/>
                      <a:r>
                        <a:rPr lang="en-GB" sz="1400" b="1" i="0" u="none" strike="noStrike">
                          <a:solidFill>
                            <a:srgbClr val="FFFFFF"/>
                          </a:solidFill>
                          <a:effectLst/>
                          <a:latin typeface="Mitutoyo Frutiger Light" panose="02000506040000020004" pitchFamily="2" charset="0"/>
                        </a:rPr>
                        <a:t>Part name</a:t>
                      </a:r>
                    </a:p>
                  </a:txBody>
                  <a:tcPr marL="7620" marR="7620" marT="7620" marB="0" anchor="b">
                    <a:lnL w="6350" cap="flat" cmpd="sng" algn="ctr">
                      <a:solidFill>
                        <a:srgbClr val="FFFFFF"/>
                      </a:solidFill>
                      <a:prstDash val="solid"/>
                      <a:round/>
                      <a:headEnd type="none" w="med" len="med"/>
                      <a:tailEnd type="none" w="med" len="med"/>
                    </a:lnL>
                    <a:lnR>
                      <a:noFill/>
                    </a:lnR>
                    <a:lnT>
                      <a:noFill/>
                    </a:lnT>
                    <a:lnB w="6350" cap="flat" cmpd="sng" algn="ctr">
                      <a:solidFill>
                        <a:srgbClr val="FFFFFF"/>
                      </a:solidFill>
                      <a:prstDash val="solid"/>
                      <a:round/>
                      <a:headEnd type="none" w="med" len="med"/>
                      <a:tailEnd type="none" w="med" len="med"/>
                    </a:lnB>
                    <a:solidFill>
                      <a:srgbClr val="595959"/>
                    </a:solidFill>
                  </a:tcPr>
                </a:tc>
                <a:extLst>
                  <a:ext uri="{0D108BD9-81ED-4DB2-BD59-A6C34878D82A}">
                    <a16:rowId xmlns:a16="http://schemas.microsoft.com/office/drawing/2014/main" val="3823203589"/>
                  </a:ext>
                </a:extLst>
              </a:tr>
              <a:tr h="182880">
                <a:tc>
                  <a:txBody>
                    <a:bodyPr/>
                    <a:lstStyle/>
                    <a:p>
                      <a:pPr algn="l" fontAlgn="b"/>
                      <a:r>
                        <a:rPr lang="en-GB" sz="1400" b="1" i="0" u="none" strike="noStrike" dirty="0">
                          <a:solidFill>
                            <a:srgbClr val="000000"/>
                          </a:solidFill>
                          <a:effectLst/>
                          <a:latin typeface="Mitutoyo Frutiger Light" panose="02000506040000020004" pitchFamily="2" charset="0"/>
                        </a:rPr>
                        <a:t>K551432</a:t>
                      </a:r>
                    </a:p>
                  </a:txBody>
                  <a:tcPr marL="7620" marR="7620" marT="7620"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GB" sz="1400" b="0" i="0" u="none" strike="noStrike">
                          <a:solidFill>
                            <a:srgbClr val="000000"/>
                          </a:solidFill>
                          <a:effectLst/>
                          <a:latin typeface="Mitutoyo Frutiger Light" panose="02000506040000020004" pitchFamily="2" charset="0"/>
                        </a:rPr>
                        <a:t>1</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r>
                        <a:rPr lang="en-GB" sz="1400" b="0" i="0" u="none" strike="noStrike">
                          <a:solidFill>
                            <a:srgbClr val="000000"/>
                          </a:solidFill>
                          <a:effectLst/>
                          <a:latin typeface="Mitutoyo Frutiger Light" panose="02000506040000020004" pitchFamily="2" charset="0"/>
                        </a:rPr>
                        <a:t>Slider unit for Quick Check</a:t>
                      </a:r>
                    </a:p>
                  </a:txBody>
                  <a:tcPr marL="7620" marR="7620" marT="7620"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2584420601"/>
                  </a:ext>
                </a:extLst>
              </a:tr>
              <a:tr h="182880">
                <a:tc>
                  <a:txBody>
                    <a:bodyPr/>
                    <a:lstStyle/>
                    <a:p>
                      <a:pPr algn="l" fontAlgn="b"/>
                      <a:r>
                        <a:rPr lang="en-GB" sz="1400" b="1" i="0" u="none" strike="noStrike" dirty="0">
                          <a:solidFill>
                            <a:srgbClr val="000000"/>
                          </a:solidFill>
                          <a:effectLst/>
                          <a:latin typeface="Mitutoyo Frutiger Light" panose="02000506040000020004" pitchFamily="2" charset="0"/>
                        </a:rPr>
                        <a:t>K502620</a:t>
                      </a:r>
                    </a:p>
                  </a:txBody>
                  <a:tcPr marL="7620" marR="7620" marT="7620"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GB" sz="1400" b="0" i="0" u="none" strike="noStrike">
                          <a:solidFill>
                            <a:srgbClr val="000000"/>
                          </a:solidFill>
                          <a:effectLst/>
                          <a:latin typeface="Mitutoyo Frutiger Light" panose="02000506040000020004" pitchFamily="2" charset="0"/>
                        </a:rPr>
                        <a:t>1</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l" fontAlgn="b"/>
                      <a:r>
                        <a:rPr lang="en-GB" sz="1400" b="0" i="0" u="none" strike="noStrike">
                          <a:solidFill>
                            <a:srgbClr val="000000"/>
                          </a:solidFill>
                          <a:effectLst/>
                          <a:latin typeface="Mitutoyo Frutiger Light" panose="02000506040000020004" pitchFamily="2" charset="0"/>
                        </a:rPr>
                        <a:t>Clamp lever for slider components</a:t>
                      </a:r>
                    </a:p>
                  </a:txBody>
                  <a:tcPr marL="7620" marR="7620" marT="7620"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584156216"/>
                  </a:ext>
                </a:extLst>
              </a:tr>
              <a:tr h="198120">
                <a:tc>
                  <a:txBody>
                    <a:bodyPr/>
                    <a:lstStyle/>
                    <a:p>
                      <a:pPr algn="l" fontAlgn="b"/>
                      <a:r>
                        <a:rPr lang="en-GB" sz="1400" b="1" i="0" u="none" strike="noStrike" dirty="0">
                          <a:solidFill>
                            <a:srgbClr val="000000"/>
                          </a:solidFill>
                          <a:effectLst/>
                          <a:latin typeface="Mitutoyo Frutiger Light" panose="02000506040000020004" pitchFamily="2" charset="0"/>
                        </a:rPr>
                        <a:t>K550833</a:t>
                      </a:r>
                    </a:p>
                  </a:txBody>
                  <a:tcPr marL="7620" marR="7620" marT="7620"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FFF"/>
                    </a:solidFill>
                  </a:tcPr>
                </a:tc>
                <a:tc>
                  <a:txBody>
                    <a:bodyPr/>
                    <a:lstStyle/>
                    <a:p>
                      <a:pPr algn="ctr" fontAlgn="b"/>
                      <a:r>
                        <a:rPr lang="en-GB" sz="1400" b="0" i="0" u="none" strike="noStrike">
                          <a:solidFill>
                            <a:srgbClr val="000000"/>
                          </a:solidFill>
                          <a:effectLst/>
                          <a:latin typeface="Mitutoyo Frutiger Light" panose="02000506040000020004" pitchFamily="2" charset="0"/>
                        </a:rPr>
                        <a:t>1</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FFF"/>
                    </a:solidFill>
                  </a:tcPr>
                </a:tc>
                <a:tc>
                  <a:txBody>
                    <a:bodyPr/>
                    <a:lstStyle/>
                    <a:p>
                      <a:pPr algn="l" fontAlgn="b"/>
                      <a:r>
                        <a:rPr lang="en-GB" sz="1400" b="0" i="0" u="none" strike="noStrike">
                          <a:solidFill>
                            <a:srgbClr val="000000"/>
                          </a:solidFill>
                          <a:effectLst/>
                          <a:latin typeface="Mitutoyo Frutiger Light" panose="02000506040000020004" pitchFamily="2" charset="0"/>
                        </a:rPr>
                        <a:t>multiflex</a:t>
                      </a:r>
                      <a:r>
                        <a:rPr lang="en-GB" sz="1400" b="0" i="1" u="none" strike="noStrike" baseline="30000">
                          <a:solidFill>
                            <a:srgbClr val="000000"/>
                          </a:solidFill>
                          <a:effectLst/>
                          <a:latin typeface="Mitutoyo Frutiger Light" panose="02000506040000020004" pitchFamily="2" charset="0"/>
                        </a:rPr>
                        <a:t>profile</a:t>
                      </a:r>
                      <a:r>
                        <a:rPr lang="en-GB" sz="1400" b="0" i="0" u="none" strike="noStrike">
                          <a:solidFill>
                            <a:srgbClr val="000000"/>
                          </a:solidFill>
                          <a:effectLst/>
                          <a:latin typeface="Mitutoyo Frutiger Light" panose="02000506040000020004" pitchFamily="2" charset="0"/>
                        </a:rPr>
                        <a:t> rail 740 mm</a:t>
                      </a:r>
                    </a:p>
                  </a:txBody>
                  <a:tcPr marL="7620" marR="7620" marT="7620"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FFF"/>
                    </a:solidFill>
                  </a:tcPr>
                </a:tc>
                <a:extLst>
                  <a:ext uri="{0D108BD9-81ED-4DB2-BD59-A6C34878D82A}">
                    <a16:rowId xmlns:a16="http://schemas.microsoft.com/office/drawing/2014/main" val="2079622666"/>
                  </a:ext>
                </a:extLst>
              </a:tr>
              <a:tr h="182880">
                <a:tc>
                  <a:txBody>
                    <a:bodyPr/>
                    <a:lstStyle/>
                    <a:p>
                      <a:pPr algn="l" fontAlgn="b"/>
                      <a:r>
                        <a:rPr lang="en-GB" sz="1400" b="1" i="0" u="none" strike="noStrike" dirty="0">
                          <a:solidFill>
                            <a:srgbClr val="000000"/>
                          </a:solidFill>
                          <a:effectLst/>
                          <a:latin typeface="Mitutoyo Frutiger Light" panose="02000506040000020004" pitchFamily="2" charset="0"/>
                        </a:rPr>
                        <a:t>K550563</a:t>
                      </a:r>
                    </a:p>
                  </a:txBody>
                  <a:tcPr marL="7620" marR="7620" marT="7620"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GB" sz="1400" b="0" i="0" u="none" strike="noStrike">
                          <a:solidFill>
                            <a:srgbClr val="000000"/>
                          </a:solidFill>
                          <a:effectLst/>
                          <a:latin typeface="Mitutoyo Frutiger Light" panose="02000506040000020004" pitchFamily="2" charset="0"/>
                        </a:rPr>
                        <a:t>4</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l" fontAlgn="b"/>
                      <a:r>
                        <a:rPr lang="en-GB" sz="1400" b="0" i="0" u="none" strike="noStrike">
                          <a:solidFill>
                            <a:srgbClr val="000000"/>
                          </a:solidFill>
                          <a:effectLst/>
                          <a:latin typeface="Mitutoyo Frutiger Light" panose="02000506040000020004" pitchFamily="2" charset="0"/>
                        </a:rPr>
                        <a:t>Cylinder head screw M6 25 mm</a:t>
                      </a:r>
                    </a:p>
                  </a:txBody>
                  <a:tcPr marL="7620" marR="7620" marT="7620"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35779209"/>
                  </a:ext>
                </a:extLst>
              </a:tr>
              <a:tr h="182880">
                <a:tc>
                  <a:txBody>
                    <a:bodyPr/>
                    <a:lstStyle/>
                    <a:p>
                      <a:pPr algn="l" fontAlgn="b"/>
                      <a:r>
                        <a:rPr lang="en-GB" sz="1400" b="1" i="0" u="none" strike="noStrike" dirty="0">
                          <a:solidFill>
                            <a:srgbClr val="000000"/>
                          </a:solidFill>
                          <a:effectLst/>
                          <a:latin typeface="Mitutoyo Frutiger Light" panose="02000506040000020004" pitchFamily="2" charset="0"/>
                        </a:rPr>
                        <a:t>K550591</a:t>
                      </a:r>
                    </a:p>
                  </a:txBody>
                  <a:tcPr marL="7620" marR="7620" marT="7620"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FFF"/>
                    </a:solidFill>
                  </a:tcPr>
                </a:tc>
                <a:tc>
                  <a:txBody>
                    <a:bodyPr/>
                    <a:lstStyle/>
                    <a:p>
                      <a:pPr algn="ctr" fontAlgn="b"/>
                      <a:r>
                        <a:rPr lang="en-GB" sz="1400" b="0" i="0" u="none" strike="noStrike">
                          <a:solidFill>
                            <a:srgbClr val="000000"/>
                          </a:solidFill>
                          <a:effectLst/>
                          <a:latin typeface="Mitutoyo Frutiger Light" panose="02000506040000020004" pitchFamily="2" charset="0"/>
                        </a:rPr>
                        <a:t>4</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FFF"/>
                    </a:solidFill>
                  </a:tcPr>
                </a:tc>
                <a:tc>
                  <a:txBody>
                    <a:bodyPr/>
                    <a:lstStyle/>
                    <a:p>
                      <a:pPr algn="l" fontAlgn="b"/>
                      <a:r>
                        <a:rPr lang="en-GB" sz="1400" b="0" i="0" u="none" strike="noStrike">
                          <a:solidFill>
                            <a:srgbClr val="000000"/>
                          </a:solidFill>
                          <a:effectLst/>
                          <a:latin typeface="Mitutoyo Frutiger Light" panose="02000506040000020004" pitchFamily="2" charset="0"/>
                        </a:rPr>
                        <a:t>Washer M6 </a:t>
                      </a:r>
                    </a:p>
                  </a:txBody>
                  <a:tcPr marL="7620" marR="7620" marT="7620"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FFF"/>
                    </a:solidFill>
                  </a:tcPr>
                </a:tc>
                <a:extLst>
                  <a:ext uri="{0D108BD9-81ED-4DB2-BD59-A6C34878D82A}">
                    <a16:rowId xmlns:a16="http://schemas.microsoft.com/office/drawing/2014/main" val="1834857625"/>
                  </a:ext>
                </a:extLst>
              </a:tr>
              <a:tr h="182880">
                <a:tc>
                  <a:txBody>
                    <a:bodyPr/>
                    <a:lstStyle/>
                    <a:p>
                      <a:pPr algn="l" fontAlgn="b"/>
                      <a:r>
                        <a:rPr lang="en-GB" sz="1400" b="1" i="0" u="none" strike="noStrike" dirty="0">
                          <a:solidFill>
                            <a:srgbClr val="000000"/>
                          </a:solidFill>
                          <a:effectLst/>
                          <a:latin typeface="Mitutoyo Frutiger Light" panose="02000506040000020004" pitchFamily="2" charset="0"/>
                        </a:rPr>
                        <a:t>K550561</a:t>
                      </a:r>
                    </a:p>
                  </a:txBody>
                  <a:tcPr marL="7620" marR="7620" marT="7620"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GB" sz="1400" b="0" i="0" u="none" strike="noStrike">
                          <a:solidFill>
                            <a:srgbClr val="000000"/>
                          </a:solidFill>
                          <a:effectLst/>
                          <a:latin typeface="Mitutoyo Frutiger Light" panose="02000506040000020004" pitchFamily="2" charset="0"/>
                        </a:rPr>
                        <a:t>4</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l" fontAlgn="b"/>
                      <a:r>
                        <a:rPr lang="en-GB" sz="1400" b="0" i="0" u="none" strike="noStrike">
                          <a:solidFill>
                            <a:srgbClr val="000000"/>
                          </a:solidFill>
                          <a:effectLst/>
                          <a:latin typeface="Mitutoyo Frutiger Light" panose="02000506040000020004" pitchFamily="2" charset="0"/>
                        </a:rPr>
                        <a:t>Spring washer Ø 6 mm</a:t>
                      </a:r>
                    </a:p>
                  </a:txBody>
                  <a:tcPr marL="7620" marR="7620" marT="7620"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418849629"/>
                  </a:ext>
                </a:extLst>
              </a:tr>
              <a:tr h="182880">
                <a:tc>
                  <a:txBody>
                    <a:bodyPr/>
                    <a:lstStyle/>
                    <a:p>
                      <a:pPr algn="l" fontAlgn="b"/>
                      <a:r>
                        <a:rPr lang="en-GB" sz="1400" b="1" i="0" u="none" strike="noStrike">
                          <a:solidFill>
                            <a:srgbClr val="000000"/>
                          </a:solidFill>
                          <a:effectLst/>
                          <a:latin typeface="Mitutoyo Frutiger Light" panose="02000506040000020004" pitchFamily="2" charset="0"/>
                        </a:rPr>
                        <a:t>Total qty.</a:t>
                      </a:r>
                    </a:p>
                  </a:txBody>
                  <a:tcPr marL="7620" marR="7620" marT="7620"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GB" sz="1400" b="1" i="0" u="none" strike="noStrike">
                          <a:solidFill>
                            <a:srgbClr val="000000"/>
                          </a:solidFill>
                          <a:effectLst/>
                          <a:latin typeface="Mitutoyo Frutiger Light" panose="02000506040000020004" pitchFamily="2" charset="0"/>
                        </a:rPr>
                        <a:t>15</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r>
                        <a:rPr lang="en-GB" sz="1400" b="0" i="0" u="none" strike="noStrike" dirty="0">
                          <a:solidFill>
                            <a:srgbClr val="000000"/>
                          </a:solidFill>
                          <a:effectLst/>
                          <a:latin typeface="Mitutoyo Frutiger Light" panose="02000506040000020004" pitchFamily="2" charset="0"/>
                        </a:rPr>
                        <a:t> </a:t>
                      </a:r>
                    </a:p>
                  </a:txBody>
                  <a:tcPr marL="7620" marR="7620" marT="7620"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2519368013"/>
                  </a:ext>
                </a:extLst>
              </a:tr>
            </a:tbl>
          </a:graphicData>
        </a:graphic>
      </p:graphicFrame>
      <p:graphicFrame>
        <p:nvGraphicFramePr>
          <p:cNvPr id="6" name="Table 5">
            <a:extLst>
              <a:ext uri="{FF2B5EF4-FFF2-40B4-BE49-F238E27FC236}">
                <a16:creationId xmlns:a16="http://schemas.microsoft.com/office/drawing/2014/main" id="{87BF7103-BC12-FC27-C7D5-E728DBBD237A}"/>
              </a:ext>
            </a:extLst>
          </p:cNvPr>
          <p:cNvGraphicFramePr>
            <a:graphicFrameLocks noGrp="1"/>
          </p:cNvGraphicFramePr>
          <p:nvPr>
            <p:extLst>
              <p:ext uri="{D42A27DB-BD31-4B8C-83A1-F6EECF244321}">
                <p14:modId xmlns:p14="http://schemas.microsoft.com/office/powerpoint/2010/main" val="1688267030"/>
              </p:ext>
            </p:extLst>
          </p:nvPr>
        </p:nvGraphicFramePr>
        <p:xfrm>
          <a:off x="6811837" y="7874252"/>
          <a:ext cx="3235204" cy="2407920"/>
        </p:xfrm>
        <a:graphic>
          <a:graphicData uri="http://schemas.openxmlformats.org/drawingml/2006/table">
            <a:tbl>
              <a:tblPr/>
              <a:tblGrid>
                <a:gridCol w="656418">
                  <a:extLst>
                    <a:ext uri="{9D8B030D-6E8A-4147-A177-3AD203B41FA5}">
                      <a16:colId xmlns:a16="http://schemas.microsoft.com/office/drawing/2014/main" val="3509255587"/>
                    </a:ext>
                  </a:extLst>
                </a:gridCol>
                <a:gridCol w="346882">
                  <a:extLst>
                    <a:ext uri="{9D8B030D-6E8A-4147-A177-3AD203B41FA5}">
                      <a16:colId xmlns:a16="http://schemas.microsoft.com/office/drawing/2014/main" val="3899061672"/>
                    </a:ext>
                  </a:extLst>
                </a:gridCol>
                <a:gridCol w="2231904">
                  <a:extLst>
                    <a:ext uri="{9D8B030D-6E8A-4147-A177-3AD203B41FA5}">
                      <a16:colId xmlns:a16="http://schemas.microsoft.com/office/drawing/2014/main" val="1528769082"/>
                    </a:ext>
                  </a:extLst>
                </a:gridCol>
              </a:tblGrid>
              <a:tr h="182880">
                <a:tc>
                  <a:txBody>
                    <a:bodyPr/>
                    <a:lstStyle/>
                    <a:p>
                      <a:pPr algn="l" fontAlgn="b"/>
                      <a:r>
                        <a:rPr lang="en-GB" sz="1400" b="1" i="0" u="none" strike="noStrike">
                          <a:solidFill>
                            <a:srgbClr val="FFFFFF"/>
                          </a:solidFill>
                          <a:effectLst/>
                          <a:latin typeface="Mitutoyo Frutiger Light" panose="02000506040000020004" pitchFamily="2" charset="0"/>
                        </a:rPr>
                        <a:t>Part No. </a:t>
                      </a:r>
                    </a:p>
                  </a:txBody>
                  <a:tcPr marL="7620" marR="7620" marT="7620" marB="0" anchor="b">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595959"/>
                    </a:solidFill>
                  </a:tcPr>
                </a:tc>
                <a:tc>
                  <a:txBody>
                    <a:bodyPr/>
                    <a:lstStyle/>
                    <a:p>
                      <a:pPr algn="ctr" fontAlgn="b"/>
                      <a:r>
                        <a:rPr lang="en-GB" sz="1400" b="1" i="0" u="none" strike="noStrike">
                          <a:solidFill>
                            <a:srgbClr val="FFFFFF"/>
                          </a:solidFill>
                          <a:effectLst/>
                          <a:latin typeface="Mitutoyo Frutiger Light" panose="02000506040000020004" pitchFamily="2" charset="0"/>
                        </a:rPr>
                        <a:t>Qty.</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595959"/>
                    </a:solidFill>
                  </a:tcPr>
                </a:tc>
                <a:tc>
                  <a:txBody>
                    <a:bodyPr/>
                    <a:lstStyle/>
                    <a:p>
                      <a:pPr algn="l" fontAlgn="b"/>
                      <a:r>
                        <a:rPr lang="en-GB" sz="1400" b="1" i="0" u="none" strike="noStrike" dirty="0">
                          <a:solidFill>
                            <a:srgbClr val="FFFFFF"/>
                          </a:solidFill>
                          <a:effectLst/>
                          <a:latin typeface="Mitutoyo Frutiger Light" panose="02000506040000020004" pitchFamily="2" charset="0"/>
                        </a:rPr>
                        <a:t>Part name</a:t>
                      </a:r>
                    </a:p>
                  </a:txBody>
                  <a:tcPr marL="7620" marR="7620" marT="7620" marB="0" anchor="b">
                    <a:lnL w="6350" cap="flat" cmpd="sng" algn="ctr">
                      <a:solidFill>
                        <a:srgbClr val="FFFFFF"/>
                      </a:solidFill>
                      <a:prstDash val="solid"/>
                      <a:round/>
                      <a:headEnd type="none" w="med" len="med"/>
                      <a:tailEnd type="none" w="med" len="med"/>
                    </a:lnL>
                    <a:lnR>
                      <a:noFill/>
                    </a:lnR>
                    <a:lnT>
                      <a:noFill/>
                    </a:lnT>
                    <a:lnB w="6350" cap="flat" cmpd="sng" algn="ctr">
                      <a:solidFill>
                        <a:srgbClr val="FFFFFF"/>
                      </a:solidFill>
                      <a:prstDash val="solid"/>
                      <a:round/>
                      <a:headEnd type="none" w="med" len="med"/>
                      <a:tailEnd type="none" w="med" len="med"/>
                    </a:lnB>
                    <a:solidFill>
                      <a:srgbClr val="595959"/>
                    </a:solidFill>
                  </a:tcPr>
                </a:tc>
                <a:extLst>
                  <a:ext uri="{0D108BD9-81ED-4DB2-BD59-A6C34878D82A}">
                    <a16:rowId xmlns:a16="http://schemas.microsoft.com/office/drawing/2014/main" val="2823290612"/>
                  </a:ext>
                </a:extLst>
              </a:tr>
              <a:tr h="182880">
                <a:tc>
                  <a:txBody>
                    <a:bodyPr/>
                    <a:lstStyle/>
                    <a:p>
                      <a:pPr algn="l" fontAlgn="b"/>
                      <a:r>
                        <a:rPr lang="en-GB" sz="1400" b="1" i="0" u="none" strike="noStrike" dirty="0">
                          <a:solidFill>
                            <a:srgbClr val="000000"/>
                          </a:solidFill>
                          <a:effectLst/>
                          <a:latin typeface="Mitutoyo Frutiger Light" panose="02000506040000020004" pitchFamily="2" charset="0"/>
                        </a:rPr>
                        <a:t>K551432</a:t>
                      </a:r>
                    </a:p>
                  </a:txBody>
                  <a:tcPr marL="7620" marR="7620" marT="7620"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GB" sz="1400" b="0" i="0" u="none" strike="noStrike">
                          <a:solidFill>
                            <a:srgbClr val="000000"/>
                          </a:solidFill>
                          <a:effectLst/>
                          <a:latin typeface="Mitutoyo Frutiger Light" panose="02000506040000020004" pitchFamily="2" charset="0"/>
                        </a:rPr>
                        <a:t>1</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r>
                        <a:rPr lang="en-GB" sz="1400" b="0" i="0" u="none" strike="noStrike">
                          <a:solidFill>
                            <a:srgbClr val="000000"/>
                          </a:solidFill>
                          <a:effectLst/>
                          <a:latin typeface="Mitutoyo Frutiger Light" panose="02000506040000020004" pitchFamily="2" charset="0"/>
                        </a:rPr>
                        <a:t>Slider unit for Quick Check</a:t>
                      </a:r>
                    </a:p>
                  </a:txBody>
                  <a:tcPr marL="7620" marR="7620" marT="7620"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1409919041"/>
                  </a:ext>
                </a:extLst>
              </a:tr>
              <a:tr h="182880">
                <a:tc>
                  <a:txBody>
                    <a:bodyPr/>
                    <a:lstStyle/>
                    <a:p>
                      <a:pPr algn="l" fontAlgn="b"/>
                      <a:r>
                        <a:rPr lang="en-GB" sz="1400" b="1" i="0" u="none" strike="noStrike" dirty="0">
                          <a:solidFill>
                            <a:srgbClr val="000000"/>
                          </a:solidFill>
                          <a:effectLst/>
                          <a:latin typeface="Mitutoyo Frutiger Light" panose="02000506040000020004" pitchFamily="2" charset="0"/>
                        </a:rPr>
                        <a:t>K502620</a:t>
                      </a:r>
                    </a:p>
                  </a:txBody>
                  <a:tcPr marL="7620" marR="7620" marT="7620"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GB" sz="1400" b="0" i="0" u="none" strike="noStrike">
                          <a:solidFill>
                            <a:srgbClr val="000000"/>
                          </a:solidFill>
                          <a:effectLst/>
                          <a:latin typeface="Mitutoyo Frutiger Light" panose="02000506040000020004" pitchFamily="2" charset="0"/>
                        </a:rPr>
                        <a:t>1</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l" fontAlgn="b"/>
                      <a:r>
                        <a:rPr lang="en-GB" sz="1400" b="0" i="0" u="none" strike="noStrike">
                          <a:solidFill>
                            <a:srgbClr val="000000"/>
                          </a:solidFill>
                          <a:effectLst/>
                          <a:latin typeface="Mitutoyo Frutiger Light" panose="02000506040000020004" pitchFamily="2" charset="0"/>
                        </a:rPr>
                        <a:t>Clamp lever for slider components</a:t>
                      </a:r>
                    </a:p>
                  </a:txBody>
                  <a:tcPr marL="7620" marR="7620" marT="7620"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2154652965"/>
                  </a:ext>
                </a:extLst>
              </a:tr>
              <a:tr h="198120">
                <a:tc>
                  <a:txBody>
                    <a:bodyPr/>
                    <a:lstStyle/>
                    <a:p>
                      <a:pPr algn="l" fontAlgn="b"/>
                      <a:r>
                        <a:rPr lang="en-GB" sz="1400" b="1" i="0" u="none" strike="noStrike" dirty="0">
                          <a:solidFill>
                            <a:srgbClr val="000000"/>
                          </a:solidFill>
                          <a:effectLst/>
                          <a:latin typeface="Mitutoyo Frutiger Light" panose="02000506040000020004" pitchFamily="2" charset="0"/>
                        </a:rPr>
                        <a:t>K550822</a:t>
                      </a:r>
                    </a:p>
                  </a:txBody>
                  <a:tcPr marL="7620" marR="7620" marT="7620"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FFF"/>
                    </a:solidFill>
                  </a:tcPr>
                </a:tc>
                <a:tc>
                  <a:txBody>
                    <a:bodyPr/>
                    <a:lstStyle/>
                    <a:p>
                      <a:pPr algn="ctr" fontAlgn="b"/>
                      <a:r>
                        <a:rPr lang="en-GB" sz="1400" b="0" i="0" u="none" strike="noStrike">
                          <a:solidFill>
                            <a:srgbClr val="000000"/>
                          </a:solidFill>
                          <a:effectLst/>
                          <a:latin typeface="Mitutoyo Frutiger Light" panose="02000506040000020004" pitchFamily="2" charset="0"/>
                        </a:rPr>
                        <a:t>1</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FFF"/>
                    </a:solidFill>
                  </a:tcPr>
                </a:tc>
                <a:tc>
                  <a:txBody>
                    <a:bodyPr/>
                    <a:lstStyle/>
                    <a:p>
                      <a:pPr algn="l" fontAlgn="b"/>
                      <a:r>
                        <a:rPr lang="en-GB" sz="1400" b="0" i="0" u="none" strike="noStrike">
                          <a:solidFill>
                            <a:srgbClr val="000000"/>
                          </a:solidFill>
                          <a:effectLst/>
                          <a:latin typeface="Mitutoyo Frutiger Light" panose="02000506040000020004" pitchFamily="2" charset="0"/>
                        </a:rPr>
                        <a:t>multiflex</a:t>
                      </a:r>
                      <a:r>
                        <a:rPr lang="en-GB" sz="1400" b="0" i="1" u="none" strike="noStrike" baseline="30000">
                          <a:solidFill>
                            <a:srgbClr val="000000"/>
                          </a:solidFill>
                          <a:effectLst/>
                          <a:latin typeface="Mitutoyo Frutiger Light" panose="02000506040000020004" pitchFamily="2" charset="0"/>
                        </a:rPr>
                        <a:t>profile</a:t>
                      </a:r>
                      <a:r>
                        <a:rPr lang="en-GB" sz="1400" b="0" i="0" u="none" strike="noStrike">
                          <a:solidFill>
                            <a:srgbClr val="000000"/>
                          </a:solidFill>
                          <a:effectLst/>
                          <a:latin typeface="Mitutoyo Frutiger Light" panose="02000506040000020004" pitchFamily="2" charset="0"/>
                        </a:rPr>
                        <a:t> rail 1.150 mm</a:t>
                      </a:r>
                    </a:p>
                  </a:txBody>
                  <a:tcPr marL="7620" marR="7620" marT="7620"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FFF"/>
                    </a:solidFill>
                  </a:tcPr>
                </a:tc>
                <a:extLst>
                  <a:ext uri="{0D108BD9-81ED-4DB2-BD59-A6C34878D82A}">
                    <a16:rowId xmlns:a16="http://schemas.microsoft.com/office/drawing/2014/main" val="1134878931"/>
                  </a:ext>
                </a:extLst>
              </a:tr>
              <a:tr h="182880">
                <a:tc>
                  <a:txBody>
                    <a:bodyPr/>
                    <a:lstStyle/>
                    <a:p>
                      <a:pPr algn="l" fontAlgn="b"/>
                      <a:r>
                        <a:rPr lang="en-GB" sz="1400" b="1" i="0" u="none" strike="noStrike" dirty="0">
                          <a:solidFill>
                            <a:srgbClr val="000000"/>
                          </a:solidFill>
                          <a:effectLst/>
                          <a:latin typeface="Mitutoyo Frutiger Light" panose="02000506040000020004" pitchFamily="2" charset="0"/>
                        </a:rPr>
                        <a:t>K550563</a:t>
                      </a:r>
                    </a:p>
                  </a:txBody>
                  <a:tcPr marL="7620" marR="7620" marT="7620"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GB" sz="1400" b="0" i="0" u="none" strike="noStrike">
                          <a:solidFill>
                            <a:srgbClr val="000000"/>
                          </a:solidFill>
                          <a:effectLst/>
                          <a:latin typeface="Mitutoyo Frutiger Light" panose="02000506040000020004" pitchFamily="2" charset="0"/>
                        </a:rPr>
                        <a:t>4</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l" fontAlgn="b"/>
                      <a:r>
                        <a:rPr lang="en-GB" sz="1400" b="0" i="0" u="none" strike="noStrike">
                          <a:solidFill>
                            <a:srgbClr val="000000"/>
                          </a:solidFill>
                          <a:effectLst/>
                          <a:latin typeface="Mitutoyo Frutiger Light" panose="02000506040000020004" pitchFamily="2" charset="0"/>
                        </a:rPr>
                        <a:t>Cylinder head screw M6 25 mm</a:t>
                      </a:r>
                    </a:p>
                  </a:txBody>
                  <a:tcPr marL="7620" marR="7620" marT="7620"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770071703"/>
                  </a:ext>
                </a:extLst>
              </a:tr>
              <a:tr h="182880">
                <a:tc>
                  <a:txBody>
                    <a:bodyPr/>
                    <a:lstStyle/>
                    <a:p>
                      <a:pPr algn="l" fontAlgn="b"/>
                      <a:r>
                        <a:rPr lang="en-GB" sz="1400" b="1" i="0" u="none" strike="noStrike" dirty="0">
                          <a:solidFill>
                            <a:srgbClr val="000000"/>
                          </a:solidFill>
                          <a:effectLst/>
                          <a:latin typeface="Mitutoyo Frutiger Light" panose="02000506040000020004" pitchFamily="2" charset="0"/>
                        </a:rPr>
                        <a:t>K550591</a:t>
                      </a:r>
                    </a:p>
                  </a:txBody>
                  <a:tcPr marL="7620" marR="7620" marT="7620"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FFF"/>
                    </a:solidFill>
                  </a:tcPr>
                </a:tc>
                <a:tc>
                  <a:txBody>
                    <a:bodyPr/>
                    <a:lstStyle/>
                    <a:p>
                      <a:pPr algn="ctr" fontAlgn="b"/>
                      <a:r>
                        <a:rPr lang="en-GB" sz="1400" b="0" i="0" u="none" strike="noStrike">
                          <a:solidFill>
                            <a:srgbClr val="000000"/>
                          </a:solidFill>
                          <a:effectLst/>
                          <a:latin typeface="Mitutoyo Frutiger Light" panose="02000506040000020004" pitchFamily="2" charset="0"/>
                        </a:rPr>
                        <a:t>4</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FFF"/>
                    </a:solidFill>
                  </a:tcPr>
                </a:tc>
                <a:tc>
                  <a:txBody>
                    <a:bodyPr/>
                    <a:lstStyle/>
                    <a:p>
                      <a:pPr algn="l" fontAlgn="b"/>
                      <a:r>
                        <a:rPr lang="en-GB" sz="1400" b="0" i="0" u="none" strike="noStrike">
                          <a:solidFill>
                            <a:srgbClr val="000000"/>
                          </a:solidFill>
                          <a:effectLst/>
                          <a:latin typeface="Mitutoyo Frutiger Light" panose="02000506040000020004" pitchFamily="2" charset="0"/>
                        </a:rPr>
                        <a:t>Washer M6 </a:t>
                      </a:r>
                    </a:p>
                  </a:txBody>
                  <a:tcPr marL="7620" marR="7620" marT="7620"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FFF"/>
                    </a:solidFill>
                  </a:tcPr>
                </a:tc>
                <a:extLst>
                  <a:ext uri="{0D108BD9-81ED-4DB2-BD59-A6C34878D82A}">
                    <a16:rowId xmlns:a16="http://schemas.microsoft.com/office/drawing/2014/main" val="3824291314"/>
                  </a:ext>
                </a:extLst>
              </a:tr>
              <a:tr h="182880">
                <a:tc>
                  <a:txBody>
                    <a:bodyPr/>
                    <a:lstStyle/>
                    <a:p>
                      <a:pPr algn="l" fontAlgn="b"/>
                      <a:r>
                        <a:rPr lang="en-GB" sz="1400" b="1" i="0" u="none" strike="noStrike" dirty="0">
                          <a:solidFill>
                            <a:srgbClr val="000000"/>
                          </a:solidFill>
                          <a:effectLst/>
                          <a:latin typeface="Mitutoyo Frutiger Light" panose="02000506040000020004" pitchFamily="2" charset="0"/>
                        </a:rPr>
                        <a:t>K550561</a:t>
                      </a:r>
                    </a:p>
                  </a:txBody>
                  <a:tcPr marL="7620" marR="7620" marT="7620"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GB" sz="1400" b="0" i="0" u="none" strike="noStrike">
                          <a:solidFill>
                            <a:srgbClr val="000000"/>
                          </a:solidFill>
                          <a:effectLst/>
                          <a:latin typeface="Mitutoyo Frutiger Light" panose="02000506040000020004" pitchFamily="2" charset="0"/>
                        </a:rPr>
                        <a:t>4</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l" fontAlgn="b"/>
                      <a:r>
                        <a:rPr lang="en-GB" sz="1400" b="0" i="0" u="none" strike="noStrike">
                          <a:solidFill>
                            <a:srgbClr val="000000"/>
                          </a:solidFill>
                          <a:effectLst/>
                          <a:latin typeface="Mitutoyo Frutiger Light" panose="02000506040000020004" pitchFamily="2" charset="0"/>
                        </a:rPr>
                        <a:t>Spring washer Ø 6 mm</a:t>
                      </a:r>
                    </a:p>
                  </a:txBody>
                  <a:tcPr marL="7620" marR="7620" marT="7620"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130454370"/>
                  </a:ext>
                </a:extLst>
              </a:tr>
              <a:tr h="182880">
                <a:tc>
                  <a:txBody>
                    <a:bodyPr/>
                    <a:lstStyle/>
                    <a:p>
                      <a:pPr algn="l" fontAlgn="b"/>
                      <a:r>
                        <a:rPr lang="en-GB" sz="1400" b="1" i="0" u="none" strike="noStrike">
                          <a:solidFill>
                            <a:srgbClr val="000000"/>
                          </a:solidFill>
                          <a:effectLst/>
                          <a:latin typeface="Mitutoyo Frutiger Light" panose="02000506040000020004" pitchFamily="2" charset="0"/>
                        </a:rPr>
                        <a:t>Total qty.</a:t>
                      </a:r>
                    </a:p>
                  </a:txBody>
                  <a:tcPr marL="7620" marR="7620" marT="7620"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GB" sz="1400" b="1" i="0" u="none" strike="noStrike">
                          <a:solidFill>
                            <a:srgbClr val="000000"/>
                          </a:solidFill>
                          <a:effectLst/>
                          <a:latin typeface="Mitutoyo Frutiger Light" panose="02000506040000020004" pitchFamily="2" charset="0"/>
                        </a:rPr>
                        <a:t>15</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r>
                        <a:rPr lang="en-GB" sz="1400" b="0" i="0" u="none" strike="noStrike" dirty="0">
                          <a:solidFill>
                            <a:srgbClr val="000000"/>
                          </a:solidFill>
                          <a:effectLst/>
                          <a:latin typeface="Mitutoyo Frutiger Light" panose="02000506040000020004" pitchFamily="2" charset="0"/>
                        </a:rPr>
                        <a:t> </a:t>
                      </a:r>
                    </a:p>
                  </a:txBody>
                  <a:tcPr marL="7620" marR="7620" marT="7620"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2151050803"/>
                  </a:ext>
                </a:extLst>
              </a:tr>
            </a:tbl>
          </a:graphicData>
        </a:graphic>
      </p:graphicFrame>
      <p:cxnSp>
        <p:nvCxnSpPr>
          <p:cNvPr id="16" name="Straight Connector 15">
            <a:extLst>
              <a:ext uri="{FF2B5EF4-FFF2-40B4-BE49-F238E27FC236}">
                <a16:creationId xmlns:a16="http://schemas.microsoft.com/office/drawing/2014/main" id="{C6C94E7B-66A0-F473-B0F6-769501A7D847}"/>
              </a:ext>
            </a:extLst>
          </p:cNvPr>
          <p:cNvCxnSpPr/>
          <p:nvPr/>
        </p:nvCxnSpPr>
        <p:spPr>
          <a:xfrm>
            <a:off x="6738715" y="7814047"/>
            <a:ext cx="0" cy="1796977"/>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a16="http://schemas.microsoft.com/office/drawing/2014/main" id="{D56A2E33-3346-84B2-632C-8DFC5CC91D40}"/>
              </a:ext>
            </a:extLst>
          </p:cNvPr>
          <p:cNvPicPr>
            <a:picLocks noChangeAspect="1"/>
          </p:cNvPicPr>
          <p:nvPr/>
        </p:nvPicPr>
        <p:blipFill>
          <a:blip r:embed="rId7"/>
          <a:stretch>
            <a:fillRect/>
          </a:stretch>
        </p:blipFill>
        <p:spPr>
          <a:xfrm>
            <a:off x="520655" y="2758822"/>
            <a:ext cx="4583017" cy="3017531"/>
          </a:xfrm>
          <a:prstGeom prst="rect">
            <a:avLst/>
          </a:prstGeom>
        </p:spPr>
      </p:pic>
      <p:pic>
        <p:nvPicPr>
          <p:cNvPr id="21" name="Picture 20">
            <a:extLst>
              <a:ext uri="{FF2B5EF4-FFF2-40B4-BE49-F238E27FC236}">
                <a16:creationId xmlns:a16="http://schemas.microsoft.com/office/drawing/2014/main" id="{ADB7AFE0-8876-DA97-6184-4844408D1729}"/>
              </a:ext>
            </a:extLst>
          </p:cNvPr>
          <p:cNvPicPr>
            <a:picLocks noChangeAspect="1"/>
          </p:cNvPicPr>
          <p:nvPr/>
        </p:nvPicPr>
        <p:blipFill>
          <a:blip r:embed="rId8"/>
          <a:stretch>
            <a:fillRect/>
          </a:stretch>
        </p:blipFill>
        <p:spPr>
          <a:xfrm>
            <a:off x="4904041" y="2210397"/>
            <a:ext cx="5315091" cy="3630681"/>
          </a:xfrm>
          <a:prstGeom prst="rect">
            <a:avLst/>
          </a:prstGeom>
        </p:spPr>
      </p:pic>
      <p:pic>
        <p:nvPicPr>
          <p:cNvPr id="24" name="Picture 23">
            <a:extLst>
              <a:ext uri="{FF2B5EF4-FFF2-40B4-BE49-F238E27FC236}">
                <a16:creationId xmlns:a16="http://schemas.microsoft.com/office/drawing/2014/main" id="{19A9B4D5-291A-8EDD-DF30-46262128366B}"/>
              </a:ext>
            </a:extLst>
          </p:cNvPr>
          <p:cNvPicPr>
            <a:picLocks noChangeAspect="1"/>
          </p:cNvPicPr>
          <p:nvPr/>
        </p:nvPicPr>
        <p:blipFill>
          <a:blip r:embed="rId9"/>
          <a:stretch>
            <a:fillRect/>
          </a:stretch>
        </p:blipFill>
        <p:spPr>
          <a:xfrm flipH="1">
            <a:off x="7825199" y="4005973"/>
            <a:ext cx="925655" cy="715279"/>
          </a:xfrm>
          <a:prstGeom prst="rect">
            <a:avLst/>
          </a:prstGeom>
        </p:spPr>
      </p:pic>
      <p:sp>
        <p:nvSpPr>
          <p:cNvPr id="31" name="Oval 30">
            <a:extLst>
              <a:ext uri="{FF2B5EF4-FFF2-40B4-BE49-F238E27FC236}">
                <a16:creationId xmlns:a16="http://schemas.microsoft.com/office/drawing/2014/main" id="{D7E18AA3-7610-2011-FDDD-443AE9001F72}"/>
              </a:ext>
            </a:extLst>
          </p:cNvPr>
          <p:cNvSpPr/>
          <p:nvPr/>
        </p:nvSpPr>
        <p:spPr>
          <a:xfrm>
            <a:off x="7960803" y="11842446"/>
            <a:ext cx="2086238" cy="2133014"/>
          </a:xfrm>
          <a:prstGeom prst="ellipse">
            <a:avLst/>
          </a:prstGeom>
          <a:blipFill dpi="0" rotWithShape="1">
            <a:blip r:embed="rId10"/>
            <a:srcRect/>
            <a:stretch>
              <a:fillRect l="-7000" r="8000"/>
            </a:stretch>
          </a:blipFill>
          <a:ln>
            <a:solidFill>
              <a:srgbClr val="ED6F2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extLst>
              <a:ext uri="{FF2B5EF4-FFF2-40B4-BE49-F238E27FC236}">
                <a16:creationId xmlns:a16="http://schemas.microsoft.com/office/drawing/2014/main" id="{4FC19343-7D65-DC2B-F79B-1B06A2B5C14B}"/>
              </a:ext>
            </a:extLst>
          </p:cNvPr>
          <p:cNvSpPr/>
          <p:nvPr/>
        </p:nvSpPr>
        <p:spPr>
          <a:xfrm>
            <a:off x="5478380" y="11891050"/>
            <a:ext cx="2086238" cy="2133014"/>
          </a:xfrm>
          <a:prstGeom prst="ellipse">
            <a:avLst/>
          </a:prstGeom>
          <a:blipFill dpi="0" rotWithShape="1">
            <a:blip r:embed="rId11"/>
            <a:srcRect/>
            <a:stretch>
              <a:fillRect/>
            </a:stretch>
          </a:blipFill>
          <a:ln>
            <a:solidFill>
              <a:srgbClr val="ED6F2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6" name="Picture 55">
            <a:extLst>
              <a:ext uri="{FF2B5EF4-FFF2-40B4-BE49-F238E27FC236}">
                <a16:creationId xmlns:a16="http://schemas.microsoft.com/office/drawing/2014/main" id="{3A2C332E-5975-2D21-3F48-00DB390704B8}"/>
              </a:ext>
            </a:extLst>
          </p:cNvPr>
          <p:cNvPicPr>
            <a:picLocks noChangeAspect="1"/>
          </p:cNvPicPr>
          <p:nvPr/>
        </p:nvPicPr>
        <p:blipFill>
          <a:blip r:embed="rId12"/>
          <a:stretch>
            <a:fillRect/>
          </a:stretch>
        </p:blipFill>
        <p:spPr>
          <a:xfrm>
            <a:off x="15900636" y="5841078"/>
            <a:ext cx="3171825" cy="4086225"/>
          </a:xfrm>
          <a:prstGeom prst="rect">
            <a:avLst/>
          </a:prstGeom>
        </p:spPr>
      </p:pic>
    </p:spTree>
    <p:extLst>
      <p:ext uri="{BB962C8B-B14F-4D97-AF65-F5344CB8AC3E}">
        <p14:creationId xmlns:p14="http://schemas.microsoft.com/office/powerpoint/2010/main" val="296103862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395a8f37-a8c2-422e-a0cb-54b1dbcfb1d0"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3E0E4EA351933F4DA36B2DA5DC4C1BEA" ma:contentTypeVersion="16" ma:contentTypeDescription="新しいドキュメントを作成します。" ma:contentTypeScope="" ma:versionID="d5df46caf662fec026e254b1dad12a15">
  <xsd:schema xmlns:xsd="http://www.w3.org/2001/XMLSchema" xmlns:xs="http://www.w3.org/2001/XMLSchema" xmlns:p="http://schemas.microsoft.com/office/2006/metadata/properties" xmlns:ns3="395a8f37-a8c2-422e-a0cb-54b1dbcfb1d0" xmlns:ns4="10f2bbb1-7f03-4763-bbf5-2791b285ea71" targetNamespace="http://schemas.microsoft.com/office/2006/metadata/properties" ma:root="true" ma:fieldsID="3cfbda27c305888a23f8022c9191ba18" ns3:_="" ns4:_="">
    <xsd:import namespace="395a8f37-a8c2-422e-a0cb-54b1dbcfb1d0"/>
    <xsd:import namespace="10f2bbb1-7f03-4763-bbf5-2791b285ea71"/>
    <xsd:element name="properties">
      <xsd:complexType>
        <xsd:sequence>
          <xsd:element name="documentManagement">
            <xsd:complexType>
              <xsd:all>
                <xsd:element ref="ns3:MediaServiceMetadata" minOccurs="0"/>
                <xsd:element ref="ns3:MediaServiceFastMetadata" minOccurs="0"/>
                <xsd:element ref="ns3:MediaServiceObjectDetectorVersion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MediaServiceLocation" minOccurs="0"/>
                <xsd:element ref="ns4:SharedWithUsers" minOccurs="0"/>
                <xsd:element ref="ns4:SharedWithDetails" minOccurs="0"/>
                <xsd:element ref="ns4:SharingHintHash" minOccurs="0"/>
                <xsd:element ref="ns3:_activity" minOccurs="0"/>
                <xsd:element ref="ns3:MediaServiceSearchProperties"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95a8f37-a8c2-422e-a0cb-54b1dbcfb1d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Location" ma:index="17" nillable="true" ma:displayName="Location" ma:indexed="true" ma:internalName="MediaServiceLocation" ma:readOnly="true">
      <xsd:simpleType>
        <xsd:restriction base="dms:Text"/>
      </xsd:simpleType>
    </xsd:element>
    <xsd:element name="_activity" ma:index="21" nillable="true" ma:displayName="_activity" ma:hidden="true" ma:internalName="_activity">
      <xsd:simpleType>
        <xsd:restriction base="dms:Note"/>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SystemTags" ma:index="23"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0f2bbb1-7f03-4763-bbf5-2791b285ea71" elementFormDefault="qualified">
    <xsd:import namespace="http://schemas.microsoft.com/office/2006/documentManagement/types"/>
    <xsd:import namespace="http://schemas.microsoft.com/office/infopath/2007/PartnerControls"/>
    <xsd:element name="SharedWithUsers" ma:index="18"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共有相手の詳細情報" ma:internalName="SharedWithDetails" ma:readOnly="true">
      <xsd:simpleType>
        <xsd:restriction base="dms:Note">
          <xsd:maxLength value="255"/>
        </xsd:restriction>
      </xsd:simpleType>
    </xsd:element>
    <xsd:element name="SharingHintHash" ma:index="20" nillable="true" ma:displayName="共有のヒントのハッシュ"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6B8A9AF-B7EB-4C9A-9FAB-F8F1BBFE55E3}">
  <ds:schemaRefs>
    <ds:schemaRef ds:uri="http://schemas.openxmlformats.org/package/2006/metadata/core-properties"/>
    <ds:schemaRef ds:uri="http://schemas.microsoft.com/office/infopath/2007/PartnerControls"/>
    <ds:schemaRef ds:uri="395a8f37-a8c2-422e-a0cb-54b1dbcfb1d0"/>
    <ds:schemaRef ds:uri="http://www.w3.org/XML/1998/namespace"/>
    <ds:schemaRef ds:uri="http://schemas.microsoft.com/office/2006/documentManagement/types"/>
    <ds:schemaRef ds:uri="http://purl.org/dc/elements/1.1/"/>
    <ds:schemaRef ds:uri="http://purl.org/dc/terms/"/>
    <ds:schemaRef ds:uri="10f2bbb1-7f03-4763-bbf5-2791b285ea71"/>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FFE2D7DC-37A3-4697-9E9B-522A5BC79F99}">
  <ds:schemaRefs>
    <ds:schemaRef ds:uri="http://schemas.microsoft.com/sharepoint/v3/contenttype/forms"/>
  </ds:schemaRefs>
</ds:datastoreItem>
</file>

<file path=customXml/itemProps3.xml><?xml version="1.0" encoding="utf-8"?>
<ds:datastoreItem xmlns:ds="http://schemas.openxmlformats.org/officeDocument/2006/customXml" ds:itemID="{9E041EF4-F51B-4E65-BD31-064FC43257E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95a8f37-a8c2-422e-a0cb-54b1dbcfb1d0"/>
    <ds:schemaRef ds:uri="10f2bbb1-7f03-4763-bbf5-2791b285ea7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13</TotalTime>
  <Words>1099</Words>
  <Application>Microsoft Office PowerPoint</Application>
  <PresentationFormat>Custom</PresentationFormat>
  <Paragraphs>369</Paragraphs>
  <Slides>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vt:i4>
      </vt:variant>
    </vt:vector>
  </HeadingPairs>
  <TitlesOfParts>
    <vt:vector size="11" baseType="lpstr">
      <vt:lpstr>Arial</vt:lpstr>
      <vt:lpstr>Calibri</vt:lpstr>
      <vt:lpstr>Calibri Light</vt:lpstr>
      <vt:lpstr>Mitutoyo Frutiger Light</vt:lpstr>
      <vt:lpstr>Mitutoyo Frutiger Roman</vt:lpstr>
      <vt:lpstr>MitutoyoFrutiger-Light</vt: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Theissen, Stefan</dc:creator>
  <cp:lastModifiedBy>George Chitos</cp:lastModifiedBy>
  <cp:revision>4</cp:revision>
  <dcterms:created xsi:type="dcterms:W3CDTF">2025-02-18T09:13:25Z</dcterms:created>
  <dcterms:modified xsi:type="dcterms:W3CDTF">2026-02-16T22:19:49Z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0x0101003E0E4EA351933F4DA36B2DA5DC4C1BEA</vt:lpwstr>
  </property>
</Properties>
</file>